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5" r:id="rId3"/>
    <p:sldId id="257" r:id="rId4"/>
    <p:sldId id="275" r:id="rId5"/>
    <p:sldId id="276" r:id="rId6"/>
    <p:sldId id="277" r:id="rId7"/>
    <p:sldId id="258" r:id="rId8"/>
    <p:sldId id="259" r:id="rId9"/>
    <p:sldId id="260" r:id="rId10"/>
    <p:sldId id="261" r:id="rId11"/>
    <p:sldId id="272" r:id="rId12"/>
    <p:sldId id="262" r:id="rId13"/>
    <p:sldId id="263" r:id="rId14"/>
    <p:sldId id="264" r:id="rId15"/>
    <p:sldId id="267" r:id="rId16"/>
    <p:sldId id="265" r:id="rId17"/>
    <p:sldId id="266" r:id="rId18"/>
    <p:sldId id="268" r:id="rId19"/>
    <p:sldId id="269" r:id="rId20"/>
    <p:sldId id="270" r:id="rId21"/>
    <p:sldId id="282" r:id="rId22"/>
    <p:sldId id="290" r:id="rId23"/>
    <p:sldId id="283" r:id="rId24"/>
    <p:sldId id="280" r:id="rId25"/>
    <p:sldId id="279" r:id="rId26"/>
    <p:sldId id="281" r:id="rId27"/>
    <p:sldId id="271" r:id="rId28"/>
    <p:sldId id="288" r:id="rId29"/>
    <p:sldId id="289" r:id="rId30"/>
    <p:sldId id="291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4E3D"/>
    <a:srgbClr val="686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8" autoAdjust="0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9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31E4B-2084-3047-B055-9BA84975C028}" type="datetimeFigureOut">
              <a:rPr lang="es-ES" smtClean="0"/>
              <a:t>16/10/2024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C8F55-908A-E943-97B5-76884E2FF1F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07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37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1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9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99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6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66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83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7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6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BFA98B9-BF01-DB1E-224E-7D0CF8914BC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0850FFFF-32A9-76F7-917B-C200FA9B1880}"/>
              </a:ext>
            </a:extLst>
          </p:cNvPr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9F9D3B7-0892-E7E7-C2AF-4B438B1780A5}"/>
              </a:ext>
            </a:extLst>
          </p:cNvPr>
          <p:cNvSpPr/>
          <p:nvPr/>
        </p:nvSpPr>
        <p:spPr>
          <a:xfrm>
            <a:off x="6058488" y="865258"/>
            <a:ext cx="8486667" cy="5280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808"/>
              </a:lnSpc>
              <a:buNone/>
            </a:pPr>
            <a:r>
              <a:rPr lang="en-US" sz="5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Desarrollo de </a:t>
            </a:r>
            <a:r>
              <a:rPr lang="es-ES" sz="5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</a:t>
            </a:r>
            <a:r>
              <a:rPr lang="en-US" sz="5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s-ES" sz="5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algoritmo predictivo para la personalización de estilos de vida basado en genómica y biométrica</a:t>
            </a:r>
            <a:endParaRPr lang="en-US" sz="5400" dirty="0"/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BE1D443C-8F0E-E549-C5CF-594DE5F7A892}"/>
              </a:ext>
            </a:extLst>
          </p:cNvPr>
          <p:cNvSpPr/>
          <p:nvPr/>
        </p:nvSpPr>
        <p:spPr>
          <a:xfrm>
            <a:off x="6238161" y="6908721"/>
            <a:ext cx="320754" cy="320754"/>
          </a:xfrm>
          <a:prstGeom prst="roundRect">
            <a:avLst>
              <a:gd name="adj" fmla="val 28504978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A8E94CD6-FDA2-53EC-B64C-1C1EEAB0201D}"/>
              </a:ext>
            </a:extLst>
          </p:cNvPr>
          <p:cNvSpPr/>
          <p:nvPr/>
        </p:nvSpPr>
        <p:spPr>
          <a:xfrm>
            <a:off x="6659044" y="6726640"/>
            <a:ext cx="7285553" cy="9167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63"/>
              </a:lnSpc>
            </a:pPr>
            <a:r>
              <a:rPr lang="en-US" sz="1973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Maximiliano Hernandez S. y David Fernández Martín</a:t>
            </a:r>
          </a:p>
          <a:p>
            <a:pPr algn="ctr">
              <a:lnSpc>
                <a:spcPts val="2763"/>
              </a:lnSpc>
            </a:pPr>
            <a:r>
              <a:rPr lang="en-US" sz="1600" b="1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Máster</a:t>
            </a: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Universitario </a:t>
            </a:r>
            <a:r>
              <a:rPr lang="en-US" sz="1600" b="1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</a:t>
            </a: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600" b="1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Bioinformática</a:t>
            </a:r>
            <a:endParaRPr lang="en-US" sz="1600" b="1" dirty="0">
              <a:solidFill>
                <a:srgbClr val="454240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algn="ctr">
              <a:lnSpc>
                <a:spcPts val="2763"/>
              </a:lnSpc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Universidad Internacional de La Rioja  </a:t>
            </a:r>
          </a:p>
        </p:txBody>
      </p:sp>
      <p:pic>
        <p:nvPicPr>
          <p:cNvPr id="14" name="Imagen 1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99AA172-0E0C-FCC4-8376-9DD0B5BD1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25"/>
          <a:stretch/>
        </p:blipFill>
        <p:spPr>
          <a:xfrm>
            <a:off x="-39594" y="0"/>
            <a:ext cx="5412279" cy="822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4388A8-7AC3-91DE-7C34-B528DD1A0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5391" y="338"/>
            <a:ext cx="2524477" cy="714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" y="1360715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36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Funciones Clave y Endpoints (main.py)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655689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3"/>
          <p:cNvSpPr/>
          <p:nvPr/>
        </p:nvSpPr>
        <p:spPr>
          <a:xfrm>
            <a:off x="5074027" y="305698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4"/>
          <p:cNvSpPr/>
          <p:nvPr/>
        </p:nvSpPr>
        <p:spPr>
          <a:xfrm>
            <a:off x="4574084" y="28292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5"/>
          <p:cNvSpPr/>
          <p:nvPr/>
        </p:nvSpPr>
        <p:spPr>
          <a:xfrm>
            <a:off x="4749701" y="2870954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8778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Endpoint /ask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5074027" y="455932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9"/>
          <p:cNvSpPr/>
          <p:nvPr/>
        </p:nvSpPr>
        <p:spPr>
          <a:xfrm>
            <a:off x="4574084" y="43316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0"/>
          <p:cNvSpPr/>
          <p:nvPr/>
        </p:nvSpPr>
        <p:spPr>
          <a:xfrm>
            <a:off x="4721364" y="437328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3801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Uso de caché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5074027" y="606165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4"/>
          <p:cNvSpPr/>
          <p:nvPr/>
        </p:nvSpPr>
        <p:spPr>
          <a:xfrm>
            <a:off x="4574084" y="58339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Text 15"/>
          <p:cNvSpPr/>
          <p:nvPr/>
        </p:nvSpPr>
        <p:spPr>
          <a:xfrm>
            <a:off x="4721364" y="587561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82521"/>
            <a:ext cx="55336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Carga y procesamiento de documentos</a:t>
            </a:r>
            <a:endParaRPr lang="en-US" sz="2187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4BD604C3-B8F1-AAE9-098B-419ED1594031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879D48-094C-6BA3-4C62-F631749AF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1129486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 sz="1750" dirty="0">
              <a:latin typeface="DM Sans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2865" y="2290552"/>
            <a:ext cx="14282048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s-E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Tratamiento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pdf (</a:t>
            </a:r>
            <a:r>
              <a:rPr lang="es-ES" sz="3200" noProof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documentos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s-E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médicos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libre </a:t>
            </a:r>
            <a:r>
              <a:rPr lang="es-E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distribución</a:t>
            </a: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3200" dirty="0"/>
          </a:p>
          <a:p>
            <a:pPr marL="0" indent="0">
              <a:lnSpc>
                <a:spcPts val="3827"/>
              </a:lnSpc>
              <a:buNone/>
            </a:pPr>
            <a:endParaRPr lang="en-US" sz="3062" dirty="0"/>
          </a:p>
        </p:txBody>
      </p:sp>
      <p:sp>
        <p:nvSpPr>
          <p:cNvPr id="6" name="Shape 2"/>
          <p:cNvSpPr/>
          <p:nvPr/>
        </p:nvSpPr>
        <p:spPr>
          <a:xfrm>
            <a:off x="2645120" y="3246345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2768051" y="3245452"/>
            <a:ext cx="10406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Shape 6"/>
          <p:cNvSpPr/>
          <p:nvPr/>
        </p:nvSpPr>
        <p:spPr>
          <a:xfrm>
            <a:off x="6485573" y="3247492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7"/>
          <p:cNvSpPr/>
          <p:nvPr/>
        </p:nvSpPr>
        <p:spPr>
          <a:xfrm>
            <a:off x="6588681" y="3276544"/>
            <a:ext cx="14370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Shape 10"/>
          <p:cNvSpPr/>
          <p:nvPr/>
        </p:nvSpPr>
        <p:spPr>
          <a:xfrm>
            <a:off x="11145540" y="3236951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 11"/>
          <p:cNvSpPr/>
          <p:nvPr/>
        </p:nvSpPr>
        <p:spPr>
          <a:xfrm>
            <a:off x="11248648" y="3266003"/>
            <a:ext cx="14370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37" dirty="0"/>
          </a:p>
        </p:txBody>
      </p:sp>
      <p:sp>
        <p:nvSpPr>
          <p:cNvPr id="19" name="Text 15"/>
          <p:cNvSpPr/>
          <p:nvPr/>
        </p:nvSpPr>
        <p:spPr>
          <a:xfrm>
            <a:off x="1021285" y="3857450"/>
            <a:ext cx="3597592" cy="1263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750" b="1" dirty="0">
                <a:latin typeface="DM Sans" pitchFamily="2" charset="0"/>
                <a:ea typeface="DM Sans" pitchFamily="34" charset="-122"/>
                <a:cs typeface="DM Sans" pitchFamily="34" charset="-120"/>
              </a:rPr>
              <a:t>Función </a:t>
            </a:r>
            <a:r>
              <a:rPr lang="en-US" sz="1750" dirty="0">
                <a:highlight>
                  <a:srgbClr val="FBF6EA"/>
                </a:highlight>
                <a:latin typeface="DM Sans" pitchFamily="2" charset="0"/>
                <a:ea typeface="Consolas" pitchFamily="34" charset="-122"/>
                <a:cs typeface="Consolas" pitchFamily="34" charset="-120"/>
              </a:rPr>
              <a:t>load_and_split_pdf</a:t>
            </a:r>
            <a:r>
              <a:rPr lang="en-US" sz="1750" dirty="0">
                <a:latin typeface="DM Sans" pitchFamily="2" charset="0"/>
                <a:ea typeface="DM Sans" pitchFamily="34" charset="-122"/>
                <a:cs typeface="DM Sans" pitchFamily="34" charset="-120"/>
              </a:rPr>
              <a:t>: Carga y divide el PDF en fragmentos manejables.</a:t>
            </a:r>
            <a:endParaRPr lang="en-US" sz="1750" dirty="0">
              <a:latin typeface="DM Sans" pitchFamily="2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4861739" y="3780338"/>
            <a:ext cx="3597592" cy="1166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750" b="1" dirty="0">
                <a:latin typeface="DM Sans" pitchFamily="2" charset="0"/>
                <a:ea typeface="DM Sans" pitchFamily="34" charset="-122"/>
                <a:cs typeface="DM Sans" pitchFamily="34" charset="-120"/>
              </a:rPr>
              <a:t>Función </a:t>
            </a:r>
            <a:r>
              <a:rPr lang="en-US" sz="1750" dirty="0">
                <a:highlight>
                  <a:srgbClr val="FBF6EA"/>
                </a:highlight>
                <a:latin typeface="DM Sans" pitchFamily="2" charset="0"/>
                <a:ea typeface="Consolas" pitchFamily="34" charset="-122"/>
                <a:cs typeface="Consolas" pitchFamily="34" charset="-120"/>
              </a:rPr>
              <a:t>vectorize_and_store</a:t>
            </a:r>
            <a:r>
              <a:rPr lang="en-US" sz="1750" dirty="0">
                <a:latin typeface="DM Sans" pitchFamily="2" charset="0"/>
                <a:ea typeface="DM Sans" pitchFamily="34" charset="-122"/>
                <a:cs typeface="DM Sans" pitchFamily="34" charset="-120"/>
              </a:rPr>
              <a:t>: Vectoriza los fragmentos de los documentos.</a:t>
            </a:r>
            <a:endParaRPr lang="en-US" sz="1750" dirty="0">
              <a:latin typeface="DM Sans" pitchFamily="2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9091444" y="3780338"/>
            <a:ext cx="4601823" cy="1263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750" b="1" dirty="0">
                <a:latin typeface="DM Sans" pitchFamily="2" charset="0"/>
                <a:ea typeface="DM Sans" pitchFamily="34" charset="-122"/>
                <a:cs typeface="DM Sans" pitchFamily="34" charset="-120"/>
              </a:rPr>
              <a:t>Función </a:t>
            </a:r>
            <a:r>
              <a:rPr lang="en-US" sz="1750" dirty="0">
                <a:highlight>
                  <a:srgbClr val="FBF6EA"/>
                </a:highlight>
                <a:latin typeface="DM Sans" pitchFamily="2" charset="0"/>
                <a:ea typeface="Consolas" pitchFamily="34" charset="-122"/>
                <a:cs typeface="Consolas" pitchFamily="34" charset="-120"/>
              </a:rPr>
              <a:t>load_documents_and_vectors</a:t>
            </a:r>
            <a:r>
              <a:rPr lang="en-US" sz="1750" dirty="0">
                <a:latin typeface="DM Sans" pitchFamily="2" charset="0"/>
                <a:ea typeface="DM Sans" pitchFamily="34" charset="-122"/>
                <a:cs typeface="DM Sans" pitchFamily="34" charset="-120"/>
              </a:rPr>
              <a:t>: Carga y vectoriza el PDF </a:t>
            </a:r>
            <a:r>
              <a:rPr lang="es-ES" sz="1750" dirty="0">
                <a:latin typeface="DM Sans" pitchFamily="2" charset="0"/>
                <a:ea typeface="DM Sans" pitchFamily="34" charset="-122"/>
                <a:cs typeface="DM Sans" pitchFamily="34" charset="-120"/>
              </a:rPr>
              <a:t>una</a:t>
            </a:r>
            <a:r>
              <a:rPr lang="en-US" sz="1750" dirty="0">
                <a:latin typeface="DM Sans" pitchFamily="2" charset="0"/>
                <a:ea typeface="DM Sans" pitchFamily="34" charset="-122"/>
                <a:cs typeface="DM Sans" pitchFamily="34" charset="-120"/>
              </a:rPr>
              <a:t> sola vez, cacheando los vectores.</a:t>
            </a:r>
            <a:endParaRPr lang="en-US" sz="1750" dirty="0">
              <a:latin typeface="DM Sans" pitchFamily="2" charset="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7512487" y="10323552"/>
            <a:ext cx="3504367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endParaRPr lang="en-US" sz="1225" dirty="0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D8577071-B87A-2E08-03BD-23B3C829B585}"/>
              </a:ext>
            </a:extLst>
          </p:cNvPr>
          <p:cNvSpPr/>
          <p:nvPr/>
        </p:nvSpPr>
        <p:spPr>
          <a:xfrm>
            <a:off x="2645120" y="5383968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5C53DA2-F5D7-3CB4-C7D2-B13E9069CBC7}"/>
              </a:ext>
            </a:extLst>
          </p:cNvPr>
          <p:cNvSpPr/>
          <p:nvPr/>
        </p:nvSpPr>
        <p:spPr>
          <a:xfrm>
            <a:off x="2768051" y="5383075"/>
            <a:ext cx="104061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37" dirty="0"/>
          </a:p>
        </p:txBody>
      </p:sp>
      <p:sp>
        <p:nvSpPr>
          <p:cNvPr id="12" name="Text 15">
            <a:extLst>
              <a:ext uri="{FF2B5EF4-FFF2-40B4-BE49-F238E27FC236}">
                <a16:creationId xmlns:a16="http://schemas.microsoft.com/office/drawing/2014/main" id="{20944A26-9A43-34AD-42E3-20DFF9E69626}"/>
              </a:ext>
            </a:extLst>
          </p:cNvPr>
          <p:cNvSpPr/>
          <p:nvPr/>
        </p:nvSpPr>
        <p:spPr>
          <a:xfrm>
            <a:off x="1021285" y="5925312"/>
            <a:ext cx="4422370" cy="168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s-ES" sz="1800" b="1">
                <a:latin typeface="DM Sans" pitchFamily="34" charset="0"/>
                <a:ea typeface="DM Sans" pitchFamily="34" charset="-122"/>
                <a:cs typeface="DM Sans" pitchFamily="34" charset="-120"/>
              </a:rPr>
              <a:t>Evento </a:t>
            </a:r>
            <a:r>
              <a:rPr lang="es-ES" sz="1800">
                <a:highlight>
                  <a:srgbClr val="FBF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startup</a:t>
            </a:r>
            <a:r>
              <a:rPr lang="es-ES" sz="1800">
                <a:latin typeface="DM Sans" pitchFamily="34" charset="0"/>
                <a:ea typeface="DM Sans" pitchFamily="34" charset="-122"/>
                <a:cs typeface="DM Sans" pitchFamily="34" charset="-120"/>
              </a:rPr>
              <a:t>: Llama a </a:t>
            </a:r>
            <a:r>
              <a:rPr lang="es-ES" sz="1800" dirty="0" err="1">
                <a:highlight>
                  <a:srgbClr val="FBF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load_documents_and_vectors</a:t>
            </a:r>
            <a:r>
              <a:rPr lang="es-ES" sz="18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 para cargar y vectorizar el libro médico al iniciar la aplicación</a:t>
            </a:r>
            <a:endParaRPr lang="es-ES" sz="1750" dirty="0">
              <a:latin typeface="DM Sans" pitchFamily="2" charset="0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4F066D15-F91E-EFD9-F451-87D67F42081D}"/>
              </a:ext>
            </a:extLst>
          </p:cNvPr>
          <p:cNvSpPr/>
          <p:nvPr/>
        </p:nvSpPr>
        <p:spPr>
          <a:xfrm>
            <a:off x="293741" y="2327494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B886CFA0-D56B-148F-197A-3F123E748CB1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FF85F4-015F-47EF-26BC-BBF2C47FC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0144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79713" y="1407508"/>
            <a:ext cx="990234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Definición del Agente Personalizado (custom_agent.py)</a:t>
            </a:r>
            <a:endParaRPr lang="en-US" sz="3600" dirty="0"/>
          </a:p>
        </p:txBody>
      </p:sp>
      <p:sp>
        <p:nvSpPr>
          <p:cNvPr id="6" name="Shape 2"/>
          <p:cNvSpPr/>
          <p:nvPr/>
        </p:nvSpPr>
        <p:spPr>
          <a:xfrm>
            <a:off x="4490799" y="4142184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5271314" y="5149393"/>
            <a:ext cx="27854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Clase CustomAgent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9255085" y="4142184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6"/>
          <p:cNvSpPr/>
          <p:nvPr/>
        </p:nvSpPr>
        <p:spPr>
          <a:xfrm>
            <a:off x="9484876" y="5149393"/>
            <a:ext cx="38416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Métodos input_keys y plan</a:t>
            </a:r>
            <a:endParaRPr lang="en-US" sz="2187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DFD124A4-830E-E4EB-A86F-A38A050901DE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554152-08EB-CA83-7BE9-282786CC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9" y="1466266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01258"/>
            <a:ext cx="9965428" cy="1101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Parser de Salida Personalizado (custom_agent.py)</a:t>
            </a:r>
            <a:endParaRPr lang="en-US" sz="2800" dirty="0">
              <a:solidFill>
                <a:srgbClr val="5C4E3D"/>
              </a:solidFill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00" y="3198257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691145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CustomOutputParser</a:t>
            </a:r>
            <a:endParaRPr lang="en-US" sz="218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4975741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5477828"/>
            <a:ext cx="34160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Decidir siguiente acción</a:t>
            </a:r>
            <a:endParaRPr lang="en-US" sz="2187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4BF49691-976C-1A53-3065-EA2EA84FE821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DACE15-5F26-02EC-F4BF-2B8D05A3B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812615" y="1123996"/>
            <a:ext cx="1259240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Creación del Agente y Ejecutor (custom_agent.py)</a:t>
            </a:r>
            <a:endParaRPr lang="en-US" sz="3600" dirty="0">
              <a:solidFill>
                <a:srgbClr val="5C4E3D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539960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33425" y="5976223"/>
            <a:ext cx="39604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create_custom_tools_agent</a:t>
            </a:r>
            <a:endParaRPr lang="en-US" sz="218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539960"/>
            <a:ext cx="5110639" cy="31586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68251" y="5976223"/>
            <a:ext cx="34470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Preparación de prompts</a:t>
            </a:r>
            <a:endParaRPr lang="en-US" sz="2187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A6F57DD4-0D2E-3EF2-0107-E4336BD8EE90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0B9C2BD-BC5E-7C99-A8F4-E9715797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610144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64605" y="1089643"/>
            <a:ext cx="10165794" cy="1344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96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Nuevas </a:t>
            </a:r>
            <a:r>
              <a:rPr lang="en-US" sz="36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Funcionalidades</a:t>
            </a: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600" dirty="0" err="1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Implementadas</a:t>
            </a:r>
            <a:endParaRPr lang="en-US" sz="3600" dirty="0">
              <a:solidFill>
                <a:srgbClr val="5C4E3D"/>
              </a:solidFill>
            </a:endParaRPr>
          </a:p>
        </p:txBody>
      </p:sp>
      <p:sp>
        <p:nvSpPr>
          <p:cNvPr id="6" name="Shape 2"/>
          <p:cNvSpPr/>
          <p:nvPr/>
        </p:nvSpPr>
        <p:spPr>
          <a:xfrm>
            <a:off x="4765953" y="2421255"/>
            <a:ext cx="42982" cy="5054798"/>
          </a:xfrm>
          <a:prstGeom prst="roundRect">
            <a:avLst>
              <a:gd name="adj" fmla="val 2253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3"/>
          <p:cNvSpPr/>
          <p:nvPr/>
        </p:nvSpPr>
        <p:spPr>
          <a:xfrm>
            <a:off x="5029498" y="2883872"/>
            <a:ext cx="753189" cy="42982"/>
          </a:xfrm>
          <a:prstGeom prst="roundRect">
            <a:avLst>
              <a:gd name="adj" fmla="val 2253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4"/>
          <p:cNvSpPr/>
          <p:nvPr/>
        </p:nvSpPr>
        <p:spPr>
          <a:xfrm>
            <a:off x="4545270" y="2663309"/>
            <a:ext cx="484227" cy="484227"/>
          </a:xfrm>
          <a:prstGeom prst="roundRect">
            <a:avLst>
              <a:gd name="adj" fmla="val 20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5"/>
          <p:cNvSpPr/>
          <p:nvPr/>
        </p:nvSpPr>
        <p:spPr>
          <a:xfrm>
            <a:off x="4715292" y="2703671"/>
            <a:ext cx="144066" cy="4033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8"/>
              </a:lnSpc>
              <a:buNone/>
            </a:pPr>
            <a:r>
              <a:rPr lang="en-US" sz="2542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42" dirty="0"/>
          </a:p>
        </p:txBody>
      </p:sp>
      <p:sp>
        <p:nvSpPr>
          <p:cNvPr id="10" name="Text 6"/>
          <p:cNvSpPr/>
          <p:nvPr/>
        </p:nvSpPr>
        <p:spPr>
          <a:xfrm>
            <a:off x="5971103" y="2636401"/>
            <a:ext cx="4549021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8"/>
              </a:lnSpc>
              <a:buNone/>
            </a:pPr>
            <a:r>
              <a:rPr lang="en-US" sz="2118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Scraping con BeautifulSoup</a:t>
            </a:r>
            <a:endParaRPr lang="en-US" sz="2118" dirty="0"/>
          </a:p>
        </p:txBody>
      </p:sp>
      <p:sp>
        <p:nvSpPr>
          <p:cNvPr id="12" name="Shape 8"/>
          <p:cNvSpPr/>
          <p:nvPr/>
        </p:nvSpPr>
        <p:spPr>
          <a:xfrm>
            <a:off x="5029498" y="4640520"/>
            <a:ext cx="753189" cy="42982"/>
          </a:xfrm>
          <a:prstGeom prst="roundRect">
            <a:avLst>
              <a:gd name="adj" fmla="val 2253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9"/>
          <p:cNvSpPr/>
          <p:nvPr/>
        </p:nvSpPr>
        <p:spPr>
          <a:xfrm>
            <a:off x="4545270" y="4419957"/>
            <a:ext cx="484227" cy="484227"/>
          </a:xfrm>
          <a:prstGeom prst="roundRect">
            <a:avLst>
              <a:gd name="adj" fmla="val 20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0"/>
          <p:cNvSpPr/>
          <p:nvPr/>
        </p:nvSpPr>
        <p:spPr>
          <a:xfrm>
            <a:off x="4687907" y="4460319"/>
            <a:ext cx="198834" cy="4033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8"/>
              </a:lnSpc>
              <a:buNone/>
            </a:pPr>
            <a:r>
              <a:rPr lang="en-US" sz="2542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42" dirty="0"/>
          </a:p>
        </p:txBody>
      </p:sp>
      <p:sp>
        <p:nvSpPr>
          <p:cNvPr id="15" name="Text 11"/>
          <p:cNvSpPr/>
          <p:nvPr/>
        </p:nvSpPr>
        <p:spPr>
          <a:xfrm>
            <a:off x="5971103" y="4393049"/>
            <a:ext cx="2690217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8"/>
              </a:lnSpc>
              <a:buNone/>
            </a:pPr>
            <a:r>
              <a:rPr lang="en-US" sz="2118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de ClinVar</a:t>
            </a:r>
            <a:endParaRPr lang="en-US" sz="2118" dirty="0"/>
          </a:p>
        </p:txBody>
      </p:sp>
      <p:sp>
        <p:nvSpPr>
          <p:cNvPr id="17" name="Shape 13"/>
          <p:cNvSpPr/>
          <p:nvPr/>
        </p:nvSpPr>
        <p:spPr>
          <a:xfrm>
            <a:off x="5029498" y="6397169"/>
            <a:ext cx="753189" cy="42982"/>
          </a:xfrm>
          <a:prstGeom prst="roundRect">
            <a:avLst>
              <a:gd name="adj" fmla="val 2253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4"/>
          <p:cNvSpPr/>
          <p:nvPr/>
        </p:nvSpPr>
        <p:spPr>
          <a:xfrm>
            <a:off x="4545270" y="6176605"/>
            <a:ext cx="484227" cy="484227"/>
          </a:xfrm>
          <a:prstGeom prst="roundRect">
            <a:avLst>
              <a:gd name="adj" fmla="val 200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Text 15"/>
          <p:cNvSpPr/>
          <p:nvPr/>
        </p:nvSpPr>
        <p:spPr>
          <a:xfrm>
            <a:off x="4687907" y="6216968"/>
            <a:ext cx="198834" cy="4033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8"/>
              </a:lnSpc>
              <a:buNone/>
            </a:pPr>
            <a:r>
              <a:rPr lang="en-US" sz="2542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42" dirty="0"/>
          </a:p>
        </p:txBody>
      </p:sp>
      <p:sp>
        <p:nvSpPr>
          <p:cNvPr id="20" name="Text 16"/>
          <p:cNvSpPr/>
          <p:nvPr/>
        </p:nvSpPr>
        <p:spPr>
          <a:xfrm>
            <a:off x="5971103" y="6149697"/>
            <a:ext cx="3229451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8"/>
              </a:lnSpc>
              <a:buNone/>
            </a:pPr>
            <a:r>
              <a:rPr lang="en-US" sz="2118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Traducción Automática</a:t>
            </a:r>
            <a:endParaRPr lang="en-US" sz="2118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E7C938A7-CCCE-DF54-3928-36DF507268F3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E5D2408-75E1-52AB-F225-CEB2828F3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061874B0-4F72-3BD5-3C54-B17CA018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54" y="1215162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09771" y="1207218"/>
            <a:ext cx="8260670" cy="2362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Interfaz de Usuario con Streamlit (app.py)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5609771" y="3478182"/>
            <a:ext cx="8705114" cy="3162104"/>
          </a:xfrm>
          <a:prstGeom prst="roundRect">
            <a:avLst>
              <a:gd name="adj" fmla="val 33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Shape 3"/>
          <p:cNvSpPr/>
          <p:nvPr/>
        </p:nvSpPr>
        <p:spPr>
          <a:xfrm>
            <a:off x="7315199" y="3542586"/>
            <a:ext cx="5269587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5704761" y="3683437"/>
            <a:ext cx="138445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Configuración de la interfaz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435295" y="3626655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configura la interfaz de usuario utilizando Streamlit.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69374" y="4478309"/>
            <a:ext cx="4987357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5704761" y="4602899"/>
            <a:ext cx="39951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Entrada de texto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93449" y="4619159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agrega un campo de entrada de texto para que el usuario ingrese preguntas.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315199" y="5527596"/>
            <a:ext cx="5269587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Text 10"/>
          <p:cNvSpPr/>
          <p:nvPr/>
        </p:nvSpPr>
        <p:spPr>
          <a:xfrm>
            <a:off x="5704761" y="5659149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Botón de envío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493449" y="5725229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incluye un botón para que el usuario pueda enviar las preguntas al backend.</a:t>
            </a:r>
            <a:endParaRPr lang="en-US" sz="1750" dirty="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6B959054-7EDF-CFB9-D0A7-80E3750CA8B5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3A0BD91-50A3-9DEE-8473-3AF77973A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5C0034AF-4542-A9CA-F59A-66E71354FB1C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87" y="883384"/>
            <a:ext cx="5969659" cy="7044249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336BA8B4-8773-54B9-7BDC-9A8A00AB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54" y="2658074"/>
            <a:ext cx="5654789" cy="3494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639C4-E80A-0C39-659F-D7347C00A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6332F282-3960-2306-AD51-EB43C52AD738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rcRect t="9787"/>
          <a:stretch/>
        </p:blipFill>
        <p:spPr>
          <a:xfrm>
            <a:off x="-7620" y="1073808"/>
            <a:ext cx="3657600" cy="74252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890606"/>
            <a:ext cx="10151864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Características Clave del Sistema RAG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887809"/>
            <a:ext cx="314825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Recopilación de Datos</a:t>
            </a:r>
            <a:endParaRPr lang="en-US" sz="217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705886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Análisis de Datos</a:t>
            </a:r>
            <a:endParaRPr lang="en-US" sz="217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421636"/>
            <a:ext cx="473059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Generación de Recomendaciones</a:t>
            </a:r>
            <a:endParaRPr lang="en-US" sz="2175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BFC072-791A-5EAD-A576-75C1E5F32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81923" y="1151546"/>
            <a:ext cx="78887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Beneficios del Sistema RAG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318418"/>
            <a:ext cx="5166122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3049249" y="34479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Mejora de la Salud</a:t>
            </a:r>
            <a:endParaRPr lang="en-US" sz="2187" dirty="0"/>
          </a:p>
        </p:txBody>
      </p:sp>
      <p:sp>
        <p:nvSpPr>
          <p:cNvPr id="8" name="Shape 5"/>
          <p:cNvSpPr/>
          <p:nvPr/>
        </p:nvSpPr>
        <p:spPr>
          <a:xfrm>
            <a:off x="7426285" y="2318418"/>
            <a:ext cx="5166122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7879615" y="3358794"/>
            <a:ext cx="41781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Prevención de Enfermedades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2037993" y="5146867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ext 9"/>
          <p:cNvSpPr/>
          <p:nvPr/>
        </p:nvSpPr>
        <p:spPr>
          <a:xfrm>
            <a:off x="2321956" y="5936192"/>
            <a:ext cx="42320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Empoderamiento del Usuario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7426285" y="5146867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7656074" y="5923187"/>
            <a:ext cx="46252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Eficiencia en la Atención Médica</a:t>
            </a:r>
            <a:endParaRPr lang="en-US" sz="2187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A5A8DE13-35D5-B6ED-AEC8-562D94428972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2B40B9-2C2D-2714-4B99-617FF1AB8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>
            <a:extLst>
              <a:ext uri="{FF2B5EF4-FFF2-40B4-BE49-F238E27FC236}">
                <a16:creationId xmlns:a16="http://schemas.microsoft.com/office/drawing/2014/main" id="{A8639A1F-9D57-46A9-78A0-184D8E1C6DFF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BDC511BC-5B06-95A5-B239-1FA8A52D2863}"/>
              </a:ext>
            </a:extLst>
          </p:cNvPr>
          <p:cNvSpPr/>
          <p:nvPr/>
        </p:nvSpPr>
        <p:spPr>
          <a:xfrm>
            <a:off x="671353" y="21731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7DC4BCDA-06DF-F4A6-1C1F-5F324A6E9E80}"/>
              </a:ext>
            </a:extLst>
          </p:cNvPr>
          <p:cNvSpPr/>
          <p:nvPr/>
        </p:nvSpPr>
        <p:spPr>
          <a:xfrm>
            <a:off x="846971" y="216328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D168C076-422C-041C-189A-DD640FC3C0A6}"/>
              </a:ext>
            </a:extLst>
          </p:cNvPr>
          <p:cNvSpPr/>
          <p:nvPr/>
        </p:nvSpPr>
        <p:spPr>
          <a:xfrm>
            <a:off x="1393466" y="2249452"/>
            <a:ext cx="71756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Introducción</a:t>
            </a:r>
            <a:endParaRPr lang="en-US" sz="2000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5CC7D6BA-C9A7-D512-09D5-49AF512B1B2E}"/>
              </a:ext>
            </a:extLst>
          </p:cNvPr>
          <p:cNvSpPr/>
          <p:nvPr/>
        </p:nvSpPr>
        <p:spPr>
          <a:xfrm>
            <a:off x="671353" y="2983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975F91D0-78B9-2A99-C15D-375ED1199BC7}"/>
              </a:ext>
            </a:extLst>
          </p:cNvPr>
          <p:cNvSpPr/>
          <p:nvPr/>
        </p:nvSpPr>
        <p:spPr>
          <a:xfrm>
            <a:off x="818634" y="296082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886DDD29-0072-27C5-1B38-E937E0629FE3}"/>
              </a:ext>
            </a:extLst>
          </p:cNvPr>
          <p:cNvSpPr/>
          <p:nvPr/>
        </p:nvSpPr>
        <p:spPr>
          <a:xfrm>
            <a:off x="1393467" y="3060154"/>
            <a:ext cx="8496417" cy="27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Marco </a:t>
            </a: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teórico</a:t>
            </a:r>
            <a:endParaRPr lang="en-US" sz="2000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823FD76-3817-DAF9-6EC1-4AB224A6DCC2}"/>
              </a:ext>
            </a:extLst>
          </p:cNvPr>
          <p:cNvSpPr/>
          <p:nvPr/>
        </p:nvSpPr>
        <p:spPr>
          <a:xfrm>
            <a:off x="671353" y="37182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DFF04678-CF86-1C11-8AE1-ED5D68FC1C92}"/>
              </a:ext>
            </a:extLst>
          </p:cNvPr>
          <p:cNvSpPr/>
          <p:nvPr/>
        </p:nvSpPr>
        <p:spPr>
          <a:xfrm>
            <a:off x="846971" y="3706920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</a:rPr>
              <a:t>3</a:t>
            </a:r>
            <a:endParaRPr lang="en-US" sz="20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D63E1CB-2EEF-0469-CE29-7719E8630DAF}"/>
              </a:ext>
            </a:extLst>
          </p:cNvPr>
          <p:cNvSpPr/>
          <p:nvPr/>
        </p:nvSpPr>
        <p:spPr>
          <a:xfrm>
            <a:off x="1393466" y="3794537"/>
            <a:ext cx="73381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Metodología</a:t>
            </a:r>
            <a:endParaRPr lang="en-US" sz="2000" dirty="0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53818185-1C8F-F428-7009-F6D5219EDE7D}"/>
              </a:ext>
            </a:extLst>
          </p:cNvPr>
          <p:cNvSpPr/>
          <p:nvPr/>
        </p:nvSpPr>
        <p:spPr>
          <a:xfrm>
            <a:off x="671353" y="45289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DBB2FA92-9702-81A5-3148-5118A2CF66F0}"/>
              </a:ext>
            </a:extLst>
          </p:cNvPr>
          <p:cNvSpPr/>
          <p:nvPr/>
        </p:nvSpPr>
        <p:spPr>
          <a:xfrm>
            <a:off x="818634" y="4483504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</a:rPr>
              <a:t>4</a:t>
            </a:r>
            <a:endParaRPr lang="en-US" sz="1400" dirty="0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70E83ABE-435A-D538-93FD-1E09BBCBF779}"/>
              </a:ext>
            </a:extLst>
          </p:cNvPr>
          <p:cNvSpPr/>
          <p:nvPr/>
        </p:nvSpPr>
        <p:spPr>
          <a:xfrm>
            <a:off x="1393467" y="4605239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Discusión</a:t>
            </a:r>
            <a:endParaRPr lang="en-US" sz="20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D4AAB554-7568-3AE4-912E-124744B734D8}"/>
              </a:ext>
            </a:extLst>
          </p:cNvPr>
          <p:cNvSpPr/>
          <p:nvPr/>
        </p:nvSpPr>
        <p:spPr>
          <a:xfrm>
            <a:off x="671353" y="52633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A342A9DA-4EF9-801D-D427-D82774C67B93}"/>
              </a:ext>
            </a:extLst>
          </p:cNvPr>
          <p:cNvSpPr/>
          <p:nvPr/>
        </p:nvSpPr>
        <p:spPr>
          <a:xfrm>
            <a:off x="807063" y="5252534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</a:rPr>
              <a:t>5</a:t>
            </a:r>
            <a:endParaRPr lang="en-US" sz="20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1391DA39-018D-0F76-77BC-AA03182202BA}"/>
              </a:ext>
            </a:extLst>
          </p:cNvPr>
          <p:cNvSpPr/>
          <p:nvPr/>
        </p:nvSpPr>
        <p:spPr>
          <a:xfrm>
            <a:off x="1393467" y="5339622"/>
            <a:ext cx="62408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Conclusiones</a:t>
            </a:r>
            <a:endParaRPr lang="en-US" sz="2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C1B2DFA-8FFD-DED6-7D3E-5779F39E35E6}"/>
              </a:ext>
            </a:extLst>
          </p:cNvPr>
          <p:cNvSpPr/>
          <p:nvPr/>
        </p:nvSpPr>
        <p:spPr>
          <a:xfrm>
            <a:off x="671352" y="76044"/>
            <a:ext cx="2231476" cy="754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5C4E3D"/>
                </a:solidFill>
                <a:latin typeface="Libre Baskerville" pitchFamily="34" charset="0"/>
              </a:rPr>
              <a:t>Índice</a:t>
            </a:r>
            <a:endParaRPr lang="en-US" sz="4374" dirty="0"/>
          </a:p>
        </p:txBody>
      </p:sp>
      <p:sp>
        <p:nvSpPr>
          <p:cNvPr id="2" name="Shape 10">
            <a:extLst>
              <a:ext uri="{FF2B5EF4-FFF2-40B4-BE49-F238E27FC236}">
                <a16:creationId xmlns:a16="http://schemas.microsoft.com/office/drawing/2014/main" id="{DD02AD3E-2DB2-283F-CF97-C795A16DC78A}"/>
              </a:ext>
            </a:extLst>
          </p:cNvPr>
          <p:cNvSpPr/>
          <p:nvPr/>
        </p:nvSpPr>
        <p:spPr>
          <a:xfrm>
            <a:off x="671352" y="599149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4" name="Text 11">
            <a:extLst>
              <a:ext uri="{FF2B5EF4-FFF2-40B4-BE49-F238E27FC236}">
                <a16:creationId xmlns:a16="http://schemas.microsoft.com/office/drawing/2014/main" id="{5A5AF028-DC8F-4CFC-F817-0D2CE6EEC0D6}"/>
              </a:ext>
            </a:extLst>
          </p:cNvPr>
          <p:cNvSpPr/>
          <p:nvPr/>
        </p:nvSpPr>
        <p:spPr>
          <a:xfrm>
            <a:off x="807062" y="598073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000" dirty="0">
                <a:latin typeface="Libre Baskerville" pitchFamily="34" charset="0"/>
              </a:rPr>
              <a:t>6</a:t>
            </a:r>
          </a:p>
          <a:p>
            <a:pPr marL="0" indent="0" algn="ctr">
              <a:lnSpc>
                <a:spcPts val="3281"/>
              </a:lnSpc>
              <a:buNone/>
            </a:pPr>
            <a:endParaRPr lang="en-US" sz="2000" dirty="0"/>
          </a:p>
        </p:txBody>
      </p:sp>
      <p:sp>
        <p:nvSpPr>
          <p:cNvPr id="5" name="Text 12">
            <a:extLst>
              <a:ext uri="{FF2B5EF4-FFF2-40B4-BE49-F238E27FC236}">
                <a16:creationId xmlns:a16="http://schemas.microsoft.com/office/drawing/2014/main" id="{E8DC90A0-8302-8013-2A92-B2B62345E1C8}"/>
              </a:ext>
            </a:extLst>
          </p:cNvPr>
          <p:cNvSpPr/>
          <p:nvPr/>
        </p:nvSpPr>
        <p:spPr>
          <a:xfrm>
            <a:off x="1393466" y="6067818"/>
            <a:ext cx="62408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Bibliografía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">
            <a:extLst>
              <a:ext uri="{FF2B5EF4-FFF2-40B4-BE49-F238E27FC236}">
                <a16:creationId xmlns:a16="http://schemas.microsoft.com/office/drawing/2014/main" id="{798CDB80-8477-48DE-3CD6-EB323D6B39C4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Text 2"/>
          <p:cNvSpPr/>
          <p:nvPr/>
        </p:nvSpPr>
        <p:spPr>
          <a:xfrm>
            <a:off x="4015562" y="1171260"/>
            <a:ext cx="6642378" cy="671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91"/>
              </a:lnSpc>
              <a:buNone/>
            </a:pPr>
            <a:r>
              <a:rPr lang="en-US" sz="42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Futuro del Sistema RAG</a:t>
            </a:r>
            <a:endParaRPr lang="en-US" sz="4233" dirty="0"/>
          </a:p>
        </p:txBody>
      </p:sp>
      <p:sp>
        <p:nvSpPr>
          <p:cNvPr id="7" name="Shape 3"/>
          <p:cNvSpPr/>
          <p:nvPr/>
        </p:nvSpPr>
        <p:spPr>
          <a:xfrm>
            <a:off x="7293769" y="1924322"/>
            <a:ext cx="42982" cy="6050280"/>
          </a:xfrm>
          <a:prstGeom prst="roundRect">
            <a:avLst>
              <a:gd name="adj" fmla="val 2251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4"/>
          <p:cNvSpPr/>
          <p:nvPr/>
        </p:nvSpPr>
        <p:spPr>
          <a:xfrm>
            <a:off x="6320730" y="2386463"/>
            <a:ext cx="752594" cy="42982"/>
          </a:xfrm>
          <a:prstGeom prst="roundRect">
            <a:avLst>
              <a:gd name="adj" fmla="val 2251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5"/>
          <p:cNvSpPr/>
          <p:nvPr/>
        </p:nvSpPr>
        <p:spPr>
          <a:xfrm>
            <a:off x="7073325" y="2166138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6"/>
          <p:cNvSpPr/>
          <p:nvPr/>
        </p:nvSpPr>
        <p:spPr>
          <a:xfrm>
            <a:off x="7243227" y="2206381"/>
            <a:ext cx="143828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5"/>
              </a:lnSpc>
              <a:buNone/>
            </a:pPr>
            <a:r>
              <a:rPr lang="en-US" sz="254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40" dirty="0"/>
          </a:p>
        </p:txBody>
      </p:sp>
      <p:sp>
        <p:nvSpPr>
          <p:cNvPr id="11" name="Text 7"/>
          <p:cNvSpPr/>
          <p:nvPr/>
        </p:nvSpPr>
        <p:spPr>
          <a:xfrm>
            <a:off x="2560320" y="2139349"/>
            <a:ext cx="3572232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46"/>
              </a:lnSpc>
              <a:buNone/>
            </a:pPr>
            <a:r>
              <a:rPr lang="en-US" sz="2116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Expansión a Nuevas Áreas</a:t>
            </a:r>
            <a:endParaRPr lang="en-US" sz="2116" dirty="0"/>
          </a:p>
        </p:txBody>
      </p:sp>
      <p:sp>
        <p:nvSpPr>
          <p:cNvPr id="13" name="Shape 9"/>
          <p:cNvSpPr/>
          <p:nvPr/>
        </p:nvSpPr>
        <p:spPr>
          <a:xfrm>
            <a:off x="7557075" y="3461597"/>
            <a:ext cx="752594" cy="42982"/>
          </a:xfrm>
          <a:prstGeom prst="roundRect">
            <a:avLst>
              <a:gd name="adj" fmla="val 2251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0"/>
          <p:cNvSpPr/>
          <p:nvPr/>
        </p:nvSpPr>
        <p:spPr>
          <a:xfrm>
            <a:off x="7073325" y="3241272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 11"/>
          <p:cNvSpPr/>
          <p:nvPr/>
        </p:nvSpPr>
        <p:spPr>
          <a:xfrm>
            <a:off x="7215842" y="3281515"/>
            <a:ext cx="198715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5"/>
              </a:lnSpc>
              <a:buNone/>
            </a:pPr>
            <a:r>
              <a:rPr lang="en-US" sz="254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40" dirty="0"/>
          </a:p>
        </p:txBody>
      </p:sp>
      <p:sp>
        <p:nvSpPr>
          <p:cNvPr id="16" name="Text 12"/>
          <p:cNvSpPr/>
          <p:nvPr/>
        </p:nvSpPr>
        <p:spPr>
          <a:xfrm>
            <a:off x="8497848" y="3214483"/>
            <a:ext cx="3924300" cy="671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6"/>
              </a:lnSpc>
              <a:buNone/>
            </a:pPr>
            <a:r>
              <a:rPr lang="en-US" sz="2116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Integración con Dispositivos Wearables</a:t>
            </a:r>
            <a:endParaRPr lang="en-US" sz="2116" dirty="0"/>
          </a:p>
        </p:txBody>
      </p:sp>
      <p:sp>
        <p:nvSpPr>
          <p:cNvPr id="18" name="Shape 14"/>
          <p:cNvSpPr/>
          <p:nvPr/>
        </p:nvSpPr>
        <p:spPr>
          <a:xfrm>
            <a:off x="6320730" y="5431725"/>
            <a:ext cx="752594" cy="42982"/>
          </a:xfrm>
          <a:prstGeom prst="roundRect">
            <a:avLst>
              <a:gd name="adj" fmla="val 22512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5"/>
          <p:cNvSpPr/>
          <p:nvPr/>
        </p:nvSpPr>
        <p:spPr>
          <a:xfrm>
            <a:off x="7073325" y="5211400"/>
            <a:ext cx="483751" cy="483751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0" name="Text 16"/>
          <p:cNvSpPr/>
          <p:nvPr/>
        </p:nvSpPr>
        <p:spPr>
          <a:xfrm>
            <a:off x="7215842" y="5251643"/>
            <a:ext cx="198715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75"/>
              </a:lnSpc>
              <a:buNone/>
            </a:pPr>
            <a:r>
              <a:rPr lang="en-US" sz="254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40" dirty="0"/>
          </a:p>
        </p:txBody>
      </p:sp>
      <p:sp>
        <p:nvSpPr>
          <p:cNvPr id="21" name="Text 17"/>
          <p:cNvSpPr/>
          <p:nvPr/>
        </p:nvSpPr>
        <p:spPr>
          <a:xfrm>
            <a:off x="2208252" y="5184610"/>
            <a:ext cx="3924300" cy="671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46"/>
              </a:lnSpc>
              <a:buNone/>
            </a:pPr>
            <a:r>
              <a:rPr lang="en-US" sz="2116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Avances en Inteligencia Artificial</a:t>
            </a:r>
            <a:endParaRPr lang="en-US" sz="2116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B6F177B-F44B-C92E-AC67-21053347E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EE5A06D4-75EF-14F2-4969-98D08873E8EE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CF434D-035E-A2B6-BBE8-42058328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15" y="2120225"/>
            <a:ext cx="10615569" cy="39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2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720E212E-B47E-0F9F-9FC3-65CC354F3301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EA962A-F428-660D-A2A0-8FB2887A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35" y="1466266"/>
            <a:ext cx="8983329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47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64B49926-49AF-F09B-9F57-C3894617B842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5947D5-AAF3-582D-2F15-BB5AEBCE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744"/>
          <a:stretch/>
        </p:blipFill>
        <p:spPr>
          <a:xfrm>
            <a:off x="2222139" y="2284581"/>
            <a:ext cx="10186122" cy="36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">
            <a:extLst>
              <a:ext uri="{FF2B5EF4-FFF2-40B4-BE49-F238E27FC236}">
                <a16:creationId xmlns:a16="http://schemas.microsoft.com/office/drawing/2014/main" id="{AE46C0FC-9E13-96B1-8EC0-34DCD01BA689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54F5305-E6C2-3857-5A87-F11EF325C4EA}"/>
              </a:ext>
            </a:extLst>
          </p:cNvPr>
          <p:cNvSpPr txBox="1"/>
          <p:nvPr/>
        </p:nvSpPr>
        <p:spPr>
          <a:xfrm>
            <a:off x="2405743" y="3894747"/>
            <a:ext cx="5993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kern="0" spc="49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Reduce la carga administrativa de los médicos</a:t>
            </a:r>
            <a:r>
              <a:rPr lang="en-US" sz="1800" kern="0" spc="49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</a:t>
            </a:r>
          </a:p>
          <a:p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A363C3-75E4-90AB-21CF-6DF5E7408714}"/>
              </a:ext>
            </a:extLst>
          </p:cNvPr>
          <p:cNvSpPr txBox="1"/>
          <p:nvPr/>
        </p:nvSpPr>
        <p:spPr>
          <a:xfrm>
            <a:off x="2405743" y="2266254"/>
            <a:ext cx="7320642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08"/>
              </a:lnSpc>
              <a:spcBef>
                <a:spcPts val="2352"/>
              </a:spcBef>
              <a:buSzPct val="100000"/>
            </a:pPr>
            <a:r>
              <a:rPr lang="es-ES" sz="1800" kern="0" spc="49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Mejora del compromiso y la educación de los pacientes</a:t>
            </a:r>
            <a:endParaRPr lang="en-US" sz="1800" kern="0" spc="49" dirty="0">
              <a:solidFill>
                <a:srgbClr val="000000"/>
              </a:solidFill>
              <a:latin typeface="Libre Baskerville" panose="02000000000000000000" pitchFamily="2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5FA0BA-A635-03E4-1FD9-7D23025AB32A}"/>
              </a:ext>
            </a:extLst>
          </p:cNvPr>
          <p:cNvSpPr txBox="1"/>
          <p:nvPr/>
        </p:nvSpPr>
        <p:spPr>
          <a:xfrm>
            <a:off x="2405743" y="5133485"/>
            <a:ext cx="7320642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08"/>
              </a:lnSpc>
              <a:buSzPct val="100000"/>
            </a:pPr>
            <a:r>
              <a:rPr lang="es-ES" sz="1800" kern="0" spc="49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Mejora la monitorización remota del paciente</a:t>
            </a:r>
            <a:endParaRPr lang="en-US" sz="1800" kern="0" spc="49" dirty="0">
              <a:solidFill>
                <a:srgbClr val="000000"/>
              </a:solidFill>
              <a:latin typeface="Libre Baskerville" panose="02000000000000000000" pitchFamily="2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C9B404-C97E-54BF-E58E-593CDDD228BF}"/>
              </a:ext>
            </a:extLst>
          </p:cNvPr>
          <p:cNvSpPr txBox="1"/>
          <p:nvPr/>
        </p:nvSpPr>
        <p:spPr>
          <a:xfrm>
            <a:off x="2405743" y="6570009"/>
            <a:ext cx="8196944" cy="47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08"/>
              </a:lnSpc>
              <a:spcBef>
                <a:spcPts val="2352"/>
              </a:spcBef>
              <a:buSzPct val="100000"/>
            </a:pPr>
            <a:r>
              <a:rPr lang="es-ES" sz="1800" kern="0" spc="49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Fomenta la vida asistida en el entorno de las personas mayores</a:t>
            </a:r>
            <a:endParaRPr lang="en-US" sz="1800" kern="0" spc="49" dirty="0">
              <a:solidFill>
                <a:srgbClr val="000000"/>
              </a:solidFill>
              <a:latin typeface="Libre Baskerville" panose="02000000000000000000" pitchFamily="2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9143587-A203-5AC9-E4D2-FAEB4CADB009}"/>
              </a:ext>
            </a:extLst>
          </p:cNvPr>
          <p:cNvSpPr/>
          <p:nvPr/>
        </p:nvSpPr>
        <p:spPr>
          <a:xfrm>
            <a:off x="1045029" y="2312930"/>
            <a:ext cx="1132114" cy="520952"/>
          </a:xfrm>
          <a:prstGeom prst="rightArrow">
            <a:avLst/>
          </a:prstGeom>
          <a:solidFill>
            <a:srgbClr val="5C4E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83E6207-83F5-EE67-15A9-894105E40E8B}"/>
              </a:ext>
            </a:extLst>
          </p:cNvPr>
          <p:cNvSpPr/>
          <p:nvPr/>
        </p:nvSpPr>
        <p:spPr>
          <a:xfrm>
            <a:off x="1045029" y="3786276"/>
            <a:ext cx="1132114" cy="520952"/>
          </a:xfrm>
          <a:prstGeom prst="rightArrow">
            <a:avLst/>
          </a:prstGeom>
          <a:solidFill>
            <a:srgbClr val="5C4E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3A68B651-D1DF-6AFF-C6F4-2260D8AA24DC}"/>
              </a:ext>
            </a:extLst>
          </p:cNvPr>
          <p:cNvSpPr/>
          <p:nvPr/>
        </p:nvSpPr>
        <p:spPr>
          <a:xfrm>
            <a:off x="1045029" y="5133485"/>
            <a:ext cx="1132114" cy="520952"/>
          </a:xfrm>
          <a:prstGeom prst="rightArrow">
            <a:avLst/>
          </a:prstGeom>
          <a:solidFill>
            <a:srgbClr val="5C4E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CFA93CF-B7EC-DD5A-1797-260C925DF8C9}"/>
              </a:ext>
            </a:extLst>
          </p:cNvPr>
          <p:cNvSpPr/>
          <p:nvPr/>
        </p:nvSpPr>
        <p:spPr>
          <a:xfrm>
            <a:off x="1045029" y="6570009"/>
            <a:ext cx="1132114" cy="520952"/>
          </a:xfrm>
          <a:prstGeom prst="rightArrow">
            <a:avLst/>
          </a:prstGeom>
          <a:solidFill>
            <a:srgbClr val="5C4E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125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">
            <a:extLst>
              <a:ext uri="{FF2B5EF4-FFF2-40B4-BE49-F238E27FC236}">
                <a16:creationId xmlns:a16="http://schemas.microsoft.com/office/drawing/2014/main" id="{45276F2C-8909-883F-C1E9-D970BD413E4A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pic>
        <p:nvPicPr>
          <p:cNvPr id="2" name="Object 3" descr="preencoded.png">
            <a:extLst>
              <a:ext uri="{FF2B5EF4-FFF2-40B4-BE49-F238E27FC236}">
                <a16:creationId xmlns:a16="http://schemas.microsoft.com/office/drawing/2014/main" id="{FB0209CD-1148-2ABB-CDEA-316374129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679" y="2693191"/>
            <a:ext cx="808510" cy="714497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FECF60A4-DF39-499B-0F6E-356694417767}"/>
              </a:ext>
            </a:extLst>
          </p:cNvPr>
          <p:cNvSpPr/>
          <p:nvPr/>
        </p:nvSpPr>
        <p:spPr>
          <a:xfrm>
            <a:off x="2067487" y="2978990"/>
            <a:ext cx="4643314" cy="284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06"/>
              </a:lnSpc>
              <a:buNone/>
            </a:pP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Calidad de las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fuentes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información</a:t>
            </a:r>
            <a:endParaRPr lang="en-US" dirty="0">
              <a:latin typeface="Libre Baskerville" panose="02000000000000000000" pitchFamily="2" charset="0"/>
            </a:endParaRPr>
          </a:p>
        </p:txBody>
      </p:sp>
      <p:pic>
        <p:nvPicPr>
          <p:cNvPr id="5" name="Object 6" descr="preencoded.png">
            <a:extLst>
              <a:ext uri="{FF2B5EF4-FFF2-40B4-BE49-F238E27FC236}">
                <a16:creationId xmlns:a16="http://schemas.microsoft.com/office/drawing/2014/main" id="{82134353-A490-C163-854D-541EA8FB4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330" y="4431563"/>
            <a:ext cx="808509" cy="808509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A4D09F0E-A096-9D10-B12A-250FBBA59194}"/>
              </a:ext>
            </a:extLst>
          </p:cNvPr>
          <p:cNvSpPr/>
          <p:nvPr/>
        </p:nvSpPr>
        <p:spPr>
          <a:xfrm>
            <a:off x="2118997" y="4695834"/>
            <a:ext cx="4242327" cy="279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06"/>
              </a:lnSpc>
              <a:buNone/>
            </a:pP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Interpretación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dudas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ambiguas</a:t>
            </a:r>
            <a:endParaRPr lang="en-US" dirty="0">
              <a:latin typeface="Libre Baskerville" panose="02000000000000000000" pitchFamily="2" charset="0"/>
            </a:endParaRPr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B1D7E63D-B545-08BC-01B4-3C6AC734F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4808" y="2646105"/>
            <a:ext cx="761583" cy="761583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6D02FE7F-D1EE-7800-EEAF-F82CDC6E9483}"/>
              </a:ext>
            </a:extLst>
          </p:cNvPr>
          <p:cNvSpPr/>
          <p:nvPr/>
        </p:nvSpPr>
        <p:spPr>
          <a:xfrm>
            <a:off x="8058487" y="2910457"/>
            <a:ext cx="5711942" cy="279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06"/>
              </a:lnSpc>
              <a:buNone/>
            </a:pP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Falta de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integración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con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los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registros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médicos</a:t>
            </a:r>
            <a:endParaRPr lang="en-US" dirty="0">
              <a:latin typeface="Libre Baskerville" panose="02000000000000000000" pitchFamily="2" charset="0"/>
            </a:endParaRPr>
          </a:p>
        </p:txBody>
      </p:sp>
      <p:pic>
        <p:nvPicPr>
          <p:cNvPr id="11" name="Object 12" descr="preencoded.png">
            <a:extLst>
              <a:ext uri="{FF2B5EF4-FFF2-40B4-BE49-F238E27FC236}">
                <a16:creationId xmlns:a16="http://schemas.microsoft.com/office/drawing/2014/main" id="{3188FF28-79BF-0B69-E3D0-FEC18994FB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5690" y="4345167"/>
            <a:ext cx="1199818" cy="735374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007ECD18-975A-FA05-B93C-7ACC100B1BFD}"/>
              </a:ext>
            </a:extLst>
          </p:cNvPr>
          <p:cNvSpPr/>
          <p:nvPr/>
        </p:nvSpPr>
        <p:spPr>
          <a:xfrm>
            <a:off x="8450793" y="4572871"/>
            <a:ext cx="4242327" cy="2799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06"/>
              </a:lnSpc>
              <a:buNone/>
            </a:pP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Consideraciones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éticas</a:t>
            </a:r>
            <a:r>
              <a:rPr lang="en-US" kern="0" spc="32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 y </a:t>
            </a:r>
            <a:r>
              <a:rPr lang="en-US" kern="0" spc="32" dirty="0" err="1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legales</a:t>
            </a:r>
            <a:endParaRPr lang="en-US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87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1D0FF357-EDA2-F271-7ECB-AA80255F8006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4. Discusión</a:t>
            </a:r>
          </a:p>
        </p:txBody>
      </p:sp>
      <p:pic>
        <p:nvPicPr>
          <p:cNvPr id="2" name="Object 3" descr="preencoded.png">
            <a:extLst>
              <a:ext uri="{FF2B5EF4-FFF2-40B4-BE49-F238E27FC236}">
                <a16:creationId xmlns:a16="http://schemas.microsoft.com/office/drawing/2014/main" id="{B41B4047-DCF9-C291-3E58-C2626951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91" y="3494314"/>
            <a:ext cx="2494926" cy="1295076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CF3DC226-C5B0-CFDA-2613-6F603A76EB7B}"/>
              </a:ext>
            </a:extLst>
          </p:cNvPr>
          <p:cNvSpPr/>
          <p:nvPr/>
        </p:nvSpPr>
        <p:spPr>
          <a:xfrm>
            <a:off x="685667" y="3910723"/>
            <a:ext cx="1906428" cy="447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buNone/>
            </a:pPr>
            <a:r>
              <a:rPr lang="es-ES" sz="1600" kern="0" spc="26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Integrar más fuentes de datos</a:t>
            </a:r>
            <a:endParaRPr lang="en-US" sz="1600" dirty="0">
              <a:latin typeface="Libre Baskerville" panose="02000000000000000000" pitchFamily="2" charset="0"/>
            </a:endParaRPr>
          </a:p>
        </p:txBody>
      </p:sp>
      <p:pic>
        <p:nvPicPr>
          <p:cNvPr id="5" name="Object 6" descr="preencoded.png">
            <a:extLst>
              <a:ext uri="{FF2B5EF4-FFF2-40B4-BE49-F238E27FC236}">
                <a16:creationId xmlns:a16="http://schemas.microsoft.com/office/drawing/2014/main" id="{531464CF-D641-AF35-5DD1-E8AAA54B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7230" y="3494314"/>
            <a:ext cx="2494926" cy="1295076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D741A502-26FB-9D27-3CA0-22823EE3A707}"/>
              </a:ext>
            </a:extLst>
          </p:cNvPr>
          <p:cNvSpPr/>
          <p:nvPr/>
        </p:nvSpPr>
        <p:spPr>
          <a:xfrm>
            <a:off x="3848505" y="3793791"/>
            <a:ext cx="1757791" cy="671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buNone/>
            </a:pPr>
            <a:r>
              <a:rPr lang="es-ES" sz="1600" kern="0" spc="26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Personalización y adaptación al usuario</a:t>
            </a:r>
            <a:endParaRPr lang="en-US" sz="1600" dirty="0">
              <a:latin typeface="Libre Baskerville" panose="02000000000000000000" pitchFamily="2" charset="0"/>
            </a:endParaRPr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71A2FF91-6528-7F40-A46E-2817030E4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0169" y="3494314"/>
            <a:ext cx="2494926" cy="1295076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E4A96E17-19DE-698B-63C8-C6B9B010978A}"/>
              </a:ext>
            </a:extLst>
          </p:cNvPr>
          <p:cNvSpPr/>
          <p:nvPr/>
        </p:nvSpPr>
        <p:spPr>
          <a:xfrm>
            <a:off x="6597324" y="3722550"/>
            <a:ext cx="1822775" cy="6718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buNone/>
            </a:pPr>
            <a:r>
              <a:rPr lang="es-ES" sz="1600" kern="0" spc="26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Integración con el historial clínico electrónico</a:t>
            </a:r>
            <a:endParaRPr lang="en-US" sz="1600" dirty="0">
              <a:latin typeface="Libre Baskerville" panose="02000000000000000000" pitchFamily="2" charset="0"/>
            </a:endParaRPr>
          </a:p>
        </p:txBody>
      </p:sp>
      <p:pic>
        <p:nvPicPr>
          <p:cNvPr id="11" name="Object 12" descr="preencoded.png">
            <a:extLst>
              <a:ext uri="{FF2B5EF4-FFF2-40B4-BE49-F238E27FC236}">
                <a16:creationId xmlns:a16="http://schemas.microsoft.com/office/drawing/2014/main" id="{B2B0FEBD-4E53-5A69-F44F-EE9945FC4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062" y="3494314"/>
            <a:ext cx="2494926" cy="1295076"/>
          </a:xfrm>
          <a:prstGeom prst="rect">
            <a:avLst/>
          </a:prstGeom>
        </p:spPr>
      </p:pic>
      <p:sp>
        <p:nvSpPr>
          <p:cNvPr id="14" name="Object 13">
            <a:extLst>
              <a:ext uri="{FF2B5EF4-FFF2-40B4-BE49-F238E27FC236}">
                <a16:creationId xmlns:a16="http://schemas.microsoft.com/office/drawing/2014/main" id="{BDBEE148-802C-A4E0-8F55-D6F09F129750}"/>
              </a:ext>
            </a:extLst>
          </p:cNvPr>
          <p:cNvSpPr/>
          <p:nvPr/>
        </p:nvSpPr>
        <p:spPr>
          <a:xfrm>
            <a:off x="9571368" y="3818224"/>
            <a:ext cx="1592182" cy="447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buNone/>
            </a:pPr>
            <a:r>
              <a:rPr lang="en-US" sz="1600" kern="0" spc="26" dirty="0">
                <a:solidFill>
                  <a:srgbClr val="000000"/>
                </a:solidFill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Evaluación clínica y validación</a:t>
            </a:r>
            <a:endParaRPr lang="en-US" sz="1600" dirty="0">
              <a:latin typeface="Libre Baskerville" panose="02000000000000000000" pitchFamily="2" charset="0"/>
            </a:endParaRPr>
          </a:p>
        </p:txBody>
      </p:sp>
      <p:pic>
        <p:nvPicPr>
          <p:cNvPr id="17" name="Object 15" descr="preencoded.png">
            <a:extLst>
              <a:ext uri="{FF2B5EF4-FFF2-40B4-BE49-F238E27FC236}">
                <a16:creationId xmlns:a16="http://schemas.microsoft.com/office/drawing/2014/main" id="{05E37CBC-AD2D-7730-8CC8-2E998A390A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1163" y="3494314"/>
            <a:ext cx="2494926" cy="1295076"/>
          </a:xfrm>
          <a:prstGeom prst="rect">
            <a:avLst/>
          </a:prstGeom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2861E72D-753F-A124-D4B0-05CCE87B3DDA}"/>
              </a:ext>
            </a:extLst>
          </p:cNvPr>
          <p:cNvSpPr/>
          <p:nvPr/>
        </p:nvSpPr>
        <p:spPr>
          <a:xfrm>
            <a:off x="12242526" y="3610579"/>
            <a:ext cx="1592182" cy="895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buNone/>
            </a:pPr>
            <a:r>
              <a:rPr lang="es-ES" sz="1500" kern="0" spc="26" dirty="0">
                <a:latin typeface="Libre Baskerville" panose="02000000000000000000" pitchFamily="2" charset="0"/>
                <a:ea typeface="Lato" pitchFamily="34" charset="-122"/>
                <a:cs typeface="Lato" pitchFamily="34" charset="-120"/>
              </a:rPr>
              <a:t>Mejora continua basada en los comentarios de los usuarios</a:t>
            </a:r>
            <a:endParaRPr lang="en-US" sz="1500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42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7628655D-D8A9-B1A0-3841-FEC34E6D0305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BDC511BC-5B06-95A5-B239-1FA8A52D2863}"/>
              </a:ext>
            </a:extLst>
          </p:cNvPr>
          <p:cNvSpPr/>
          <p:nvPr/>
        </p:nvSpPr>
        <p:spPr>
          <a:xfrm>
            <a:off x="614097" y="229247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7DC4BCDA-06DF-F4A6-1C1F-5F324A6E9E80}"/>
              </a:ext>
            </a:extLst>
          </p:cNvPr>
          <p:cNvSpPr/>
          <p:nvPr/>
        </p:nvSpPr>
        <p:spPr>
          <a:xfrm>
            <a:off x="789715" y="2282622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D168C076-422C-041C-189A-DD640FC3C0A6}"/>
              </a:ext>
            </a:extLst>
          </p:cNvPr>
          <p:cNvSpPr/>
          <p:nvPr/>
        </p:nvSpPr>
        <p:spPr>
          <a:xfrm>
            <a:off x="1336211" y="2281794"/>
            <a:ext cx="71756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Desarrollo de un chatbot medico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especializado</a:t>
            </a:r>
            <a:endParaRPr lang="en-US" sz="1400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5CC7D6BA-C9A7-D512-09D5-49AF512B1B2E}"/>
              </a:ext>
            </a:extLst>
          </p:cNvPr>
          <p:cNvSpPr/>
          <p:nvPr/>
        </p:nvSpPr>
        <p:spPr>
          <a:xfrm>
            <a:off x="614097" y="31031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975F91D0-78B9-2A99-C15D-375ED1199BC7}"/>
              </a:ext>
            </a:extLst>
          </p:cNvPr>
          <p:cNvSpPr/>
          <p:nvPr/>
        </p:nvSpPr>
        <p:spPr>
          <a:xfrm>
            <a:off x="761378" y="3080166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886DDD29-0072-27C5-1B38-E937E0629FE3}"/>
              </a:ext>
            </a:extLst>
          </p:cNvPr>
          <p:cNvSpPr/>
          <p:nvPr/>
        </p:nvSpPr>
        <p:spPr>
          <a:xfrm>
            <a:off x="1308514" y="3906732"/>
            <a:ext cx="8496417" cy="27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multiples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fuentes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médica</a:t>
            </a:r>
            <a:endParaRPr lang="en-US" sz="1400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823FD76-3817-DAF9-6EC1-4AB224A6DCC2}"/>
              </a:ext>
            </a:extLst>
          </p:cNvPr>
          <p:cNvSpPr/>
          <p:nvPr/>
        </p:nvSpPr>
        <p:spPr>
          <a:xfrm>
            <a:off x="614097" y="38375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DFF04678-CF86-1C11-8AE1-ED5D68FC1C92}"/>
              </a:ext>
            </a:extLst>
          </p:cNvPr>
          <p:cNvSpPr/>
          <p:nvPr/>
        </p:nvSpPr>
        <p:spPr>
          <a:xfrm>
            <a:off x="789715" y="382626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3</a:t>
            </a:r>
            <a:endParaRPr lang="en-US" sz="14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D63E1CB-2EEF-0469-CE29-7719E8630DAF}"/>
              </a:ext>
            </a:extLst>
          </p:cNvPr>
          <p:cNvSpPr/>
          <p:nvPr/>
        </p:nvSpPr>
        <p:spPr>
          <a:xfrm>
            <a:off x="1291133" y="3121487"/>
            <a:ext cx="73381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Aplicación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manejo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automático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hallazgos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secundarios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estudios</a:t>
            </a:r>
            <a:endParaRPr lang="en-US" sz="1400" dirty="0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53818185-1C8F-F428-7009-F6D5219EDE7D}"/>
              </a:ext>
            </a:extLst>
          </p:cNvPr>
          <p:cNvSpPr/>
          <p:nvPr/>
        </p:nvSpPr>
        <p:spPr>
          <a:xfrm>
            <a:off x="614097" y="46482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DBB2FA92-9702-81A5-3148-5118A2CF66F0}"/>
              </a:ext>
            </a:extLst>
          </p:cNvPr>
          <p:cNvSpPr/>
          <p:nvPr/>
        </p:nvSpPr>
        <p:spPr>
          <a:xfrm>
            <a:off x="761378" y="460284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4</a:t>
            </a:r>
            <a:endParaRPr lang="en-US" sz="1400" dirty="0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70E83ABE-435A-D538-93FD-1E09BBCBF779}"/>
              </a:ext>
            </a:extLst>
          </p:cNvPr>
          <p:cNvSpPr/>
          <p:nvPr/>
        </p:nvSpPr>
        <p:spPr>
          <a:xfrm>
            <a:off x="1336211" y="4705530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exhaustiva</a:t>
            </a:r>
            <a:endParaRPr lang="en-US" sz="14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D4AAB554-7568-3AE4-912E-124744B734D8}"/>
              </a:ext>
            </a:extLst>
          </p:cNvPr>
          <p:cNvSpPr/>
          <p:nvPr/>
        </p:nvSpPr>
        <p:spPr>
          <a:xfrm>
            <a:off x="614097" y="538264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A342A9DA-4EF9-801D-D427-D82774C67B93}"/>
              </a:ext>
            </a:extLst>
          </p:cNvPr>
          <p:cNvSpPr/>
          <p:nvPr/>
        </p:nvSpPr>
        <p:spPr>
          <a:xfrm>
            <a:off x="749807" y="537187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5</a:t>
            </a:r>
            <a:endParaRPr lang="en-US" sz="1400" dirty="0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1391DA39-018D-0F76-77BC-AA03182202BA}"/>
              </a:ext>
            </a:extLst>
          </p:cNvPr>
          <p:cNvSpPr/>
          <p:nvPr/>
        </p:nvSpPr>
        <p:spPr>
          <a:xfrm>
            <a:off x="1336211" y="5458963"/>
            <a:ext cx="62408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Identificación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limitaciones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y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desafíos</a:t>
            </a:r>
            <a:endParaRPr lang="en-US" sz="1400" dirty="0"/>
          </a:p>
        </p:txBody>
      </p:sp>
      <p:sp>
        <p:nvSpPr>
          <p:cNvPr id="34" name="Shape 2">
            <a:extLst>
              <a:ext uri="{FF2B5EF4-FFF2-40B4-BE49-F238E27FC236}">
                <a16:creationId xmlns:a16="http://schemas.microsoft.com/office/drawing/2014/main" id="{FC847F10-6F97-E4E9-E72B-FFA6A6593346}"/>
              </a:ext>
            </a:extLst>
          </p:cNvPr>
          <p:cNvSpPr/>
          <p:nvPr/>
        </p:nvSpPr>
        <p:spPr>
          <a:xfrm>
            <a:off x="8546944" y="22817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D4FD11CE-7F0A-B0C0-6357-44F3D8B3AC61}"/>
              </a:ext>
            </a:extLst>
          </p:cNvPr>
          <p:cNvSpPr/>
          <p:nvPr/>
        </p:nvSpPr>
        <p:spPr>
          <a:xfrm>
            <a:off x="8732563" y="2270275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1400" dirty="0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id="{2AB74AC3-170F-15B1-20E2-42B6EE481A42}"/>
              </a:ext>
            </a:extLst>
          </p:cNvPr>
          <p:cNvSpPr/>
          <p:nvPr/>
        </p:nvSpPr>
        <p:spPr>
          <a:xfrm>
            <a:off x="9269057" y="2358113"/>
            <a:ext cx="71756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Expansión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la base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conocimientos</a:t>
            </a:r>
            <a:endParaRPr lang="en-US" sz="1400" dirty="0"/>
          </a:p>
        </p:txBody>
      </p:sp>
      <p:sp>
        <p:nvSpPr>
          <p:cNvPr id="37" name="Shape 10">
            <a:extLst>
              <a:ext uri="{FF2B5EF4-FFF2-40B4-BE49-F238E27FC236}">
                <a16:creationId xmlns:a16="http://schemas.microsoft.com/office/drawing/2014/main" id="{7D622972-A050-9947-C648-8C6A3DF3A88B}"/>
              </a:ext>
            </a:extLst>
          </p:cNvPr>
          <p:cNvSpPr/>
          <p:nvPr/>
        </p:nvSpPr>
        <p:spPr>
          <a:xfrm>
            <a:off x="8546944" y="309249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38" name="Text 11">
            <a:extLst>
              <a:ext uri="{FF2B5EF4-FFF2-40B4-BE49-F238E27FC236}">
                <a16:creationId xmlns:a16="http://schemas.microsoft.com/office/drawing/2014/main" id="{BD4879AD-B1FA-0E19-13ED-9FE35B67B2B9}"/>
              </a:ext>
            </a:extLst>
          </p:cNvPr>
          <p:cNvSpPr/>
          <p:nvPr/>
        </p:nvSpPr>
        <p:spPr>
          <a:xfrm>
            <a:off x="8711676" y="3063166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1400" dirty="0"/>
          </a:p>
        </p:txBody>
      </p:sp>
      <p:sp>
        <p:nvSpPr>
          <p:cNvPr id="39" name="Text 12">
            <a:extLst>
              <a:ext uri="{FF2B5EF4-FFF2-40B4-BE49-F238E27FC236}">
                <a16:creationId xmlns:a16="http://schemas.microsoft.com/office/drawing/2014/main" id="{E775326E-649C-E730-E128-260CF82E507B}"/>
              </a:ext>
            </a:extLst>
          </p:cNvPr>
          <p:cNvSpPr/>
          <p:nvPr/>
        </p:nvSpPr>
        <p:spPr>
          <a:xfrm>
            <a:off x="9269058" y="3063166"/>
            <a:ext cx="8496417" cy="2708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</a:rPr>
              <a:t>Integración</a:t>
            </a:r>
            <a:r>
              <a:rPr lang="en-US" sz="1400" dirty="0">
                <a:latin typeface="Libre Baskerville" pitchFamily="34" charset="0"/>
              </a:rPr>
              <a:t> de </a:t>
            </a:r>
            <a:r>
              <a:rPr lang="en-US" sz="1400" dirty="0" err="1">
                <a:latin typeface="Libre Baskerville" pitchFamily="34" charset="0"/>
              </a:rPr>
              <a:t>técnicas</a:t>
            </a:r>
            <a:r>
              <a:rPr lang="en-US" sz="1400" dirty="0">
                <a:latin typeface="Libre Baskerville" pitchFamily="34" charset="0"/>
              </a:rPr>
              <a:t> de </a:t>
            </a:r>
            <a:r>
              <a:rPr lang="en-US" sz="1400" dirty="0" err="1">
                <a:latin typeface="Libre Baskerville" pitchFamily="34" charset="0"/>
              </a:rPr>
              <a:t>aprendizaje</a:t>
            </a:r>
            <a:r>
              <a:rPr lang="en-US" sz="1400" dirty="0">
                <a:latin typeface="Libre Baskerville" pitchFamily="34" charset="0"/>
              </a:rPr>
              <a:t> </a:t>
            </a:r>
            <a:r>
              <a:rPr lang="en-US" sz="1400" dirty="0" err="1">
                <a:latin typeface="Libre Baskerville" pitchFamily="34" charset="0"/>
              </a:rPr>
              <a:t>por</a:t>
            </a:r>
            <a:r>
              <a:rPr lang="en-US" sz="1400" dirty="0">
                <a:latin typeface="Libre Baskerville" pitchFamily="34" charset="0"/>
              </a:rPr>
              <a:t> </a:t>
            </a:r>
            <a:r>
              <a:rPr lang="en-US" sz="1400" dirty="0" err="1">
                <a:latin typeface="Libre Baskerville" pitchFamily="34" charset="0"/>
              </a:rPr>
              <a:t>refuerzo</a:t>
            </a:r>
            <a:endParaRPr lang="en-US" sz="1400" dirty="0"/>
          </a:p>
        </p:txBody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A8AFA82D-2B7A-BAB6-5FFB-1642C404452C}"/>
              </a:ext>
            </a:extLst>
          </p:cNvPr>
          <p:cNvSpPr/>
          <p:nvPr/>
        </p:nvSpPr>
        <p:spPr>
          <a:xfrm>
            <a:off x="8546944" y="38268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ECB79A8A-2566-E208-7A39-D15612A06B72}"/>
              </a:ext>
            </a:extLst>
          </p:cNvPr>
          <p:cNvSpPr/>
          <p:nvPr/>
        </p:nvSpPr>
        <p:spPr>
          <a:xfrm>
            <a:off x="8733448" y="381412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8</a:t>
            </a:r>
            <a:endParaRPr lang="en-US" sz="1400" dirty="0"/>
          </a:p>
        </p:txBody>
      </p:sp>
      <p:sp>
        <p:nvSpPr>
          <p:cNvPr id="42" name="Text 4">
            <a:extLst>
              <a:ext uri="{FF2B5EF4-FFF2-40B4-BE49-F238E27FC236}">
                <a16:creationId xmlns:a16="http://schemas.microsoft.com/office/drawing/2014/main" id="{76095294-6588-387C-78B7-C8B450009B0E}"/>
              </a:ext>
            </a:extLst>
          </p:cNvPr>
          <p:cNvSpPr/>
          <p:nvPr/>
        </p:nvSpPr>
        <p:spPr>
          <a:xfrm>
            <a:off x="9269057" y="3903198"/>
            <a:ext cx="73381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enfoques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multimodales</a:t>
            </a:r>
            <a:endParaRPr lang="en-US" sz="1400" dirty="0"/>
          </a:p>
        </p:txBody>
      </p:sp>
      <p:sp>
        <p:nvSpPr>
          <p:cNvPr id="43" name="Shape 10">
            <a:extLst>
              <a:ext uri="{FF2B5EF4-FFF2-40B4-BE49-F238E27FC236}">
                <a16:creationId xmlns:a16="http://schemas.microsoft.com/office/drawing/2014/main" id="{76D7F941-85FF-C78A-8153-17DB452E3CF9}"/>
              </a:ext>
            </a:extLst>
          </p:cNvPr>
          <p:cNvSpPr/>
          <p:nvPr/>
        </p:nvSpPr>
        <p:spPr>
          <a:xfrm>
            <a:off x="8546944" y="45146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44" name="Text 11">
            <a:extLst>
              <a:ext uri="{FF2B5EF4-FFF2-40B4-BE49-F238E27FC236}">
                <a16:creationId xmlns:a16="http://schemas.microsoft.com/office/drawing/2014/main" id="{CD64F947-D1A3-90B0-EA6B-0CFC0A9D82EA}"/>
              </a:ext>
            </a:extLst>
          </p:cNvPr>
          <p:cNvSpPr/>
          <p:nvPr/>
        </p:nvSpPr>
        <p:spPr>
          <a:xfrm>
            <a:off x="8706075" y="4478941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9</a:t>
            </a:r>
            <a:endParaRPr lang="en-US" sz="140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D623C778-325F-44E0-1D79-C7DA74D14219}"/>
              </a:ext>
            </a:extLst>
          </p:cNvPr>
          <p:cNvSpPr/>
          <p:nvPr/>
        </p:nvSpPr>
        <p:spPr>
          <a:xfrm>
            <a:off x="9269058" y="4590988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Realización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estudios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clínicos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 gran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escala</a:t>
            </a:r>
            <a:endParaRPr lang="en-US" sz="1400" dirty="0"/>
          </a:p>
        </p:txBody>
      </p:sp>
      <p:sp>
        <p:nvSpPr>
          <p:cNvPr id="46" name="Shape 10">
            <a:extLst>
              <a:ext uri="{FF2B5EF4-FFF2-40B4-BE49-F238E27FC236}">
                <a16:creationId xmlns:a16="http://schemas.microsoft.com/office/drawing/2014/main" id="{CC194E42-AABB-E1A9-D771-19DA9FEF4C3E}"/>
              </a:ext>
            </a:extLst>
          </p:cNvPr>
          <p:cNvSpPr/>
          <p:nvPr/>
        </p:nvSpPr>
        <p:spPr>
          <a:xfrm>
            <a:off x="8546944" y="52490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 sz="1400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1E0391D8-B325-0ADF-E00B-741311797428}"/>
              </a:ext>
            </a:extLst>
          </p:cNvPr>
          <p:cNvSpPr/>
          <p:nvPr/>
        </p:nvSpPr>
        <p:spPr>
          <a:xfrm>
            <a:off x="8715997" y="5225408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1400" dirty="0">
                <a:latin typeface="Libre Baskerville" pitchFamily="34" charset="0"/>
              </a:rPr>
              <a:t>10</a:t>
            </a:r>
            <a:endParaRPr lang="en-US" sz="1400" dirty="0"/>
          </a:p>
        </p:txBody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36BD656B-8860-1901-66DD-0F93D815D466}"/>
              </a:ext>
            </a:extLst>
          </p:cNvPr>
          <p:cNvSpPr/>
          <p:nvPr/>
        </p:nvSpPr>
        <p:spPr>
          <a:xfrm>
            <a:off x="9269058" y="5325371"/>
            <a:ext cx="62408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Colaboración</a:t>
            </a:r>
            <a:r>
              <a:rPr lang="en-US" sz="14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400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interdisciplinaria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E29DA-702E-4CCE-2B38-CB62D6BF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5. Conclusiones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E00DE175-C81C-C7CF-A96E-15D56E336F10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E29DA-702E-4CCE-2B38-CB62D6BF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6. Bibliografía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9D340D-B165-B44B-CEE6-EFB1A63B5268}"/>
              </a:ext>
            </a:extLst>
          </p:cNvPr>
          <p:cNvSpPr txBox="1"/>
          <p:nvPr/>
        </p:nvSpPr>
        <p:spPr>
          <a:xfrm>
            <a:off x="310242" y="1498923"/>
            <a:ext cx="14009915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Egli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A. ChatGPT, GPT-4,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Other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Large Language Models: The Next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Revolution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Clinical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Microbiology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? Clin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Infect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11 de noviembre de 2023;77(9):1322-8.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Singhal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K, Tu T,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Gottweis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Sayres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Wulczyn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Hou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L, et al.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Towards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Expert-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Level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Medical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Question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Answering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with Large Language Models [Internet].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arXiv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2023 [citado 1 de junio de 2024]. Disponible en: http://arxiv.org/abs/2305.09617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Mökander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Schuett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Kirk HR,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Floridi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Auditing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large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language models: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three-layered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approach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AI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Ethics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30 de mayo de 2023 [citado 31 de marzo de 2024]; Disponible en: https://link.springer.com/10.1007/s43681-023-00289-2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Yu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Evaluating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Pre-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Trained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Language Models on Multi-Document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Summarization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Literature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Reviews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	Agapito G, Calabrese B, Guzzi PH,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Cannataro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Simeoni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M, Care I, et al. DIETOS: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recommender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adaptive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diet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monitoring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personalized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food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suggestion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En: 2016 IEEE 12th International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Conference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Wireless and Mobile Computing,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Networking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Communications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WiMob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[Internet]. New York, NY: IEEE; 2016 [citado 1 de abril de 2024]. p. 1-8. Disponible en: http://ieeexplore.ieee.org/document/7763190/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Iwendi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C, Khan S,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Anajemba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JH,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Bashir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AK, Noor F.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Realizing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Efficient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IoMT-Assisted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Patient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Diet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Recommendation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Through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Machine Learning Model. IEEE Access. 2020;8:28462-74.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	Open medical-LLM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leaderboard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hugging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space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by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openlifescienceai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[citado 22 de junio de 2024]. Disponible en: https://huggingface.co/spaces/openlifescienceai/open_medical_llm_leaderboard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Laranjo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L, Dunn AG,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HL,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Kocaballi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AB, Chen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Bashir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R, et al.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Conversational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agents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healthcare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systematic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review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J Am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Inform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Assoc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1 de septiembre de 2018;25(9):1248-58.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Vaidyam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Wisniewski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H,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Halamka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JD,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Kashavan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MS,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Torous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JB. Chatbots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Conversational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Agents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Mental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Review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Psychiatric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Landscape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Can J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Psychiatry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julio de 2019;64(7):456-64.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Mackley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MP, Fletcher B, Parker M, Watkins H,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Ormondroyd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Stakeholder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views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secondary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findings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whole-genome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whole-exome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sequencing: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systematic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review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quantitative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qualitative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studies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Genet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marzo de 2017;19(3):283-93.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	Levy KD, Blake K, Fletcher-Hoppe C,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Franciosi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Goto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D, Hicks JK, et al.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Opportunities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to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implement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sustainable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genomic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medicine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program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lessons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learned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from the IGNITE Network. Genet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marzo de 2019;21(3):743-7.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	Richards S,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Aziz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N, Bale S,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Bick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D, Das S,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Gastier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-Foster J, et al.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Standards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guidelines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interpretation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sequence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variants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joint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consensus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recommendation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the American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College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Medical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Genetics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Genomics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Association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Molecular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Pathology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Genet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mayo de 2015;17(5):405-24.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13.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Landrum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MJ, Lee JM, Benson M, Brown GR, Chao C,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Chitipiralla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S, et al. ClinVar: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improving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access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to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variant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interpretations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supporting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evidence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Nucleic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Acids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Res. 4 de enero de 2018;46(D1):D1062-7.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14.	FastAPI 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-performance), web framework for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Python 3.6+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on standard Python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hints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[Internet]. [citado 1 de junio de 2024]. Disponible en: https://fastapi.tiangolo.com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15.	Streamlit •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faster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way to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build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share data apps [Internet]. [citado 1 de junio de 2024]. Disponible en: https://streamlit.io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16.	Groq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builds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world’s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fastest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AI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inference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technology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[citado 1 de junio de 2024]. Disponible en: https://groq.com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29857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EC2BF9C3-9A4F-F95C-9870-E24722E0C123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E29DA-702E-4CCE-2B38-CB62D6BF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6. Bibliografía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9D340D-B165-B44B-CEE6-EFB1A63B5268}"/>
              </a:ext>
            </a:extLst>
          </p:cNvPr>
          <p:cNvSpPr txBox="1"/>
          <p:nvPr/>
        </p:nvSpPr>
        <p:spPr>
          <a:xfrm>
            <a:off x="310242" y="1498923"/>
            <a:ext cx="14009915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17.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Klein, E., &amp;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Loper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 (2009). Natural language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Python: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the natural language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O'Reilly Media, Inc.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18.	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Robertson, S. (2004).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Understanding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inverse document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frequency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on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theoretical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arguments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IDF.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</a:t>
            </a:r>
            <a:r>
              <a:rPr lang="es-ES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documentation</a:t>
            </a:r>
            <a:r>
              <a:rPr lang="es-ES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60(5), 503-520.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19.	DisGeNET -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database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gene-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disease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associations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[citado 1 de junio de 2024]. Disponible en: https://www.disgenet.org/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Welcome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to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flask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—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flask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documentation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(3.0.X) [Internet]. [citado 1 de junio de 2024]. Disponible en: https://flask.palletsprojects.com/en/3.0.x/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21.	Gobierno de Navarra. (2021). 1300 secuenciaciones de 2000 pacientes de Navarra refuerzan la estrategia de Medicina Personalizada. [citado 17 de junio de 2024]. Disponible en: https://www.navarra.es/es/noticias/2021/10/07/1300-secuenciaciones-de-2000-pacientes-de-navarra-refuerzan-la-estrategia-de-medicina-personalizada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22.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Chow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JCL, Sanders L, Li K.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Design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Educational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Chatbot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Radiotherapy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AI. 2 de marzo de 2023;4(1):319-32.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23.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Yasunaga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Leskovec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Liang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LinkBERT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Pretraining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Language Models with Document Links [Internet].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arXiv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2022 [citado 2 de junio de 2024]. Disponible en: http://arxiv.org/abs/2203.15827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24.	Khan RA,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Jawaid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M, Khan AR,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Sajjad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M. ChatGPT -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Reshaping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medical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education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clinical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management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Pak J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7 de febrero de 2023 [citado 2 de junio de 2024];39(2). Disponible en: https://pjms.org.pk/index.php/pjms/article/view/7653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25.	Zúñiga Salazar G, Zúñiga D, Vindel CL,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Yoong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AM,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Hincapie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S, Zúñiga AB, et al.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Efficacy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AI Chats to Determine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Emergency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Comparison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Between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OpenAI’s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ChatGPT, Google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Bard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and Microsoft Bing AI Chat.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Cureus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18 de septiembre de 2023 [citado 2 de junio de 2024]; Disponible en: https://www.cureus.com/articles/183679-efficacy-of-ai-chats-to-determine-an-emergency-a-comparison-between-openais-chatgpt-google-bard-and-microsoft-bing-ai-chat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26.	Morse S, Hagen J.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Talkdesk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talks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about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benefits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early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adopter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ChatGPT [Internet]. 2023 [citado 5 de junio de 2024]. Disponible en: https://www.healthcareitnews.com/news/talkdesk-talks-about-benefits-being-early-adopter-chatgpt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27.	Bohr A,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Memarzadeh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K.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rise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healthcare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applications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En: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Healthcare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[Internet]. Elsevier; 2020 [citado 5 de junio de 2024]. p. 25-60. Disponible en: https://linkinghub.elsevier.com/retrieve/pii/B9780128184387000022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28.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Bajwa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Munir U, Nori A, Williams B.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healthcare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transforming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practice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medicine. Future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J. julio de 2021;8(2):188-94.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29.	Pros &amp;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medicine [Internet]. 2024 [citado 5 de junio de 2024]. Disponible en: https://drexel.edu/cci/stories/artificial-intelligence-in-medicine-pros-and-cons/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30.	He J, Baxter SL,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Xu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Xu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J, Zhou X, Zhang K. The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practical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implementation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artificial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intelligence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technologies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in medicine.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Nat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enero de 2019;25(1):30-6.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31.	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Kiseleva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A,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Kotzinos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D, De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Hert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P.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Transparency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AI in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Healthcare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as a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Multilayered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System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of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Accountabilities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Between Legal Requirements and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Technical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Limitations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Front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Artif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Intell</a:t>
            </a:r>
            <a:r>
              <a:rPr lang="es-E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30 de mayo de 2022;5:879603. </a:t>
            </a:r>
            <a:endParaRPr lang="es-ES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410502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956D2277-0B77-71CA-B45A-F08B5D44705E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1. Introducción</a:t>
            </a: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F8E43918-A96A-9C1E-3859-3EDDBAA3B9E6}"/>
              </a:ext>
            </a:extLst>
          </p:cNvPr>
          <p:cNvSpPr/>
          <p:nvPr/>
        </p:nvSpPr>
        <p:spPr>
          <a:xfrm>
            <a:off x="1274802" y="2818804"/>
            <a:ext cx="5166122" cy="2717006"/>
          </a:xfrm>
          <a:prstGeom prst="roundRect">
            <a:avLst>
              <a:gd name="adj" fmla="val 368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142CBBAA-2639-87E2-32BE-42FCB5FAADF2}"/>
              </a:ext>
            </a:extLst>
          </p:cNvPr>
          <p:cNvSpPr/>
          <p:nvPr/>
        </p:nvSpPr>
        <p:spPr>
          <a:xfrm>
            <a:off x="2469117" y="306007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Motivación</a:t>
            </a:r>
            <a:endParaRPr lang="en-US" sz="2187" dirty="0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729C1736-8781-A7BC-A1E1-1967B1D9328F}"/>
              </a:ext>
            </a:extLst>
          </p:cNvPr>
          <p:cNvSpPr/>
          <p:nvPr/>
        </p:nvSpPr>
        <p:spPr>
          <a:xfrm>
            <a:off x="1504592" y="3518157"/>
            <a:ext cx="470654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Los avances recientes en inteligencia artificial han permitido su aplicación en la personalización de la salud, lo que ha generado una gran motivación para este proyecto.</a:t>
            </a:r>
            <a:endParaRPr lang="en-US" sz="17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DD661506-18BF-FE9B-FCBC-9D0C65A140F5}"/>
              </a:ext>
            </a:extLst>
          </p:cNvPr>
          <p:cNvSpPr/>
          <p:nvPr/>
        </p:nvSpPr>
        <p:spPr>
          <a:xfrm>
            <a:off x="7635239" y="2818804"/>
            <a:ext cx="5166122" cy="2717006"/>
          </a:xfrm>
          <a:prstGeom prst="roundRect">
            <a:avLst>
              <a:gd name="adj" fmla="val 368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BE0797F4-F302-8187-E8AF-FCA33DB5C577}"/>
              </a:ext>
            </a:extLst>
          </p:cNvPr>
          <p:cNvSpPr/>
          <p:nvPr/>
        </p:nvSpPr>
        <p:spPr>
          <a:xfrm>
            <a:off x="8759070" y="3060074"/>
            <a:ext cx="2918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Problema a Resolver</a:t>
            </a:r>
            <a:endParaRPr lang="en-US" sz="2187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F739319F-A033-D8B3-5E90-7D9CD050BF62}"/>
              </a:ext>
            </a:extLst>
          </p:cNvPr>
          <p:cNvSpPr/>
          <p:nvPr/>
        </p:nvSpPr>
        <p:spPr>
          <a:xfrm>
            <a:off x="7865030" y="3531082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La falta de recomendaciones personalizadas basadas en datos genómicos y </a:t>
            </a:r>
            <a:r>
              <a:rPr lang="en-US" sz="1750" dirty="0" err="1">
                <a:latin typeface="DM Sans" pitchFamily="34" charset="0"/>
                <a:ea typeface="DM Sans" pitchFamily="34" charset="-122"/>
                <a:cs typeface="DM Sans" pitchFamily="34" charset="-120"/>
              </a:rPr>
              <a:t>biométricos</a:t>
            </a: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>
            <a:extLst>
              <a:ext uri="{FF2B5EF4-FFF2-40B4-BE49-F238E27FC236}">
                <a16:creationId xmlns:a16="http://schemas.microsoft.com/office/drawing/2014/main" id="{EC2BF9C3-9A4F-F95C-9870-E24722E0C123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E29DA-702E-4CCE-2B38-CB62D6BF1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457" y="3712028"/>
            <a:ext cx="7859486" cy="80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4000" b="1" dirty="0">
                <a:solidFill>
                  <a:srgbClr val="5C4E3D"/>
                </a:solidFill>
                <a:latin typeface="Libre Baskerville" pitchFamily="34" charset="0"/>
              </a:rPr>
              <a:t>Gracias por vuestra atención</a:t>
            </a:r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81D27262-DD4F-8633-FA7E-C09BFF720219}"/>
              </a:ext>
            </a:extLst>
          </p:cNvPr>
          <p:cNvSpPr/>
          <p:nvPr/>
        </p:nvSpPr>
        <p:spPr>
          <a:xfrm>
            <a:off x="0" y="7424057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55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5712B4DC-A654-992E-47F4-EF9C94682FBB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1. Introducción</a:t>
            </a:r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4C49F0EB-FA92-CEB5-D79E-1EE2CD55DFC3}"/>
              </a:ext>
            </a:extLst>
          </p:cNvPr>
          <p:cNvSpPr/>
          <p:nvPr/>
        </p:nvSpPr>
        <p:spPr>
          <a:xfrm>
            <a:off x="243365" y="22142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57D17403-893E-1895-E6CD-DD638D4A2E9F}"/>
              </a:ext>
            </a:extLst>
          </p:cNvPr>
          <p:cNvSpPr/>
          <p:nvPr/>
        </p:nvSpPr>
        <p:spPr>
          <a:xfrm>
            <a:off x="418983" y="2255877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F68260EE-D584-BE0E-7A5B-6BCFDD79B7F5}"/>
              </a:ext>
            </a:extLst>
          </p:cNvPr>
          <p:cNvSpPr/>
          <p:nvPr/>
        </p:nvSpPr>
        <p:spPr>
          <a:xfrm>
            <a:off x="965478" y="2290524"/>
            <a:ext cx="659737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Diseño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e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implementación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la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arquitectura</a:t>
            </a:r>
            <a:endParaRPr lang="en-US" sz="2187" dirty="0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9070EEBC-9ABC-1917-B6CA-18CFAFFECC2B}"/>
              </a:ext>
            </a:extLst>
          </p:cNvPr>
          <p:cNvSpPr/>
          <p:nvPr/>
        </p:nvSpPr>
        <p:spPr>
          <a:xfrm>
            <a:off x="243365" y="302490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5087A5A4-1590-2C1D-4AF0-2E7B2924AB4E}"/>
              </a:ext>
            </a:extLst>
          </p:cNvPr>
          <p:cNvSpPr/>
          <p:nvPr/>
        </p:nvSpPr>
        <p:spPr>
          <a:xfrm>
            <a:off x="390646" y="3066579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67CA4E16-E301-14A7-B22F-A88BD3188478}"/>
              </a:ext>
            </a:extLst>
          </p:cNvPr>
          <p:cNvSpPr/>
          <p:nvPr/>
        </p:nvSpPr>
        <p:spPr>
          <a:xfrm>
            <a:off x="965479" y="3101226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Búsqueda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información</a:t>
            </a:r>
            <a:endParaRPr lang="en-US" sz="2187" dirty="0"/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3EB89418-1F8B-D82B-47D3-93C72ADAB9B1}"/>
              </a:ext>
            </a:extLst>
          </p:cNvPr>
          <p:cNvSpPr/>
          <p:nvPr/>
        </p:nvSpPr>
        <p:spPr>
          <a:xfrm>
            <a:off x="243365" y="3759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CCB9F406-1B4A-55ED-9C51-CCECC6AEC4C9}"/>
              </a:ext>
            </a:extLst>
          </p:cNvPr>
          <p:cNvSpPr/>
          <p:nvPr/>
        </p:nvSpPr>
        <p:spPr>
          <a:xfrm>
            <a:off x="418983" y="3800962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</a:rPr>
              <a:t>3</a:t>
            </a:r>
            <a:endParaRPr lang="en-US" sz="2624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4155D69A-A87F-7EEF-688D-E4DD21639D38}"/>
              </a:ext>
            </a:extLst>
          </p:cNvPr>
          <p:cNvSpPr/>
          <p:nvPr/>
        </p:nvSpPr>
        <p:spPr>
          <a:xfrm>
            <a:off x="965479" y="3835609"/>
            <a:ext cx="54135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Aplicar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algoritmos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al chatbot</a:t>
            </a:r>
            <a:endParaRPr lang="en-US" sz="2187" dirty="0"/>
          </a:p>
        </p:txBody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92FFAEDA-7E0A-CE2F-EBFA-EF64F4B54EB7}"/>
              </a:ext>
            </a:extLst>
          </p:cNvPr>
          <p:cNvSpPr/>
          <p:nvPr/>
        </p:nvSpPr>
        <p:spPr>
          <a:xfrm>
            <a:off x="243365" y="45699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42D7E25F-E845-FCFC-18CE-A4DA7CFB2AF9}"/>
              </a:ext>
            </a:extLst>
          </p:cNvPr>
          <p:cNvSpPr/>
          <p:nvPr/>
        </p:nvSpPr>
        <p:spPr>
          <a:xfrm>
            <a:off x="390646" y="4611664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</a:rPr>
              <a:t>4</a:t>
            </a:r>
            <a:endParaRPr lang="en-US" sz="2624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1EDCB4E7-3479-84E0-20FB-47E8D261A350}"/>
              </a:ext>
            </a:extLst>
          </p:cNvPr>
          <p:cNvSpPr/>
          <p:nvPr/>
        </p:nvSpPr>
        <p:spPr>
          <a:xfrm>
            <a:off x="965479" y="4646311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Evaluar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desempeño</a:t>
            </a:r>
            <a:endParaRPr lang="en-US" sz="2187" dirty="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EC509456-7C06-9559-A3B9-897045F1273F}"/>
              </a:ext>
            </a:extLst>
          </p:cNvPr>
          <p:cNvSpPr/>
          <p:nvPr/>
        </p:nvSpPr>
        <p:spPr>
          <a:xfrm>
            <a:off x="243365" y="53043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8F0E7E22-1A2A-1201-E877-6AA981F65AD5}"/>
              </a:ext>
            </a:extLst>
          </p:cNvPr>
          <p:cNvSpPr/>
          <p:nvPr/>
        </p:nvSpPr>
        <p:spPr>
          <a:xfrm>
            <a:off x="390646" y="5346047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</a:rPr>
              <a:t>5</a:t>
            </a:r>
            <a:endParaRPr lang="en-US" sz="2624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1DD4BC07-6D88-4970-648A-2E13329959EC}"/>
              </a:ext>
            </a:extLst>
          </p:cNvPr>
          <p:cNvSpPr/>
          <p:nvPr/>
        </p:nvSpPr>
        <p:spPr>
          <a:xfrm>
            <a:off x="965479" y="5380694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Analizar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los</a:t>
            </a: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187" dirty="0" err="1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resultados</a:t>
            </a:r>
            <a:endParaRPr lang="en-US" sz="2187" dirty="0"/>
          </a:p>
        </p:txBody>
      </p:sp>
      <p:pic>
        <p:nvPicPr>
          <p:cNvPr id="38" name="Imagen 37" descr="Un reloj de manecillas redondo&#10;&#10;Descripción generada automáticamente con confianza media">
            <a:extLst>
              <a:ext uri="{FF2B5EF4-FFF2-40B4-BE49-F238E27FC236}">
                <a16:creationId xmlns:a16="http://schemas.microsoft.com/office/drawing/2014/main" id="{E70D930D-8B02-8BE6-F344-2015C6C8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271" y="1532702"/>
            <a:ext cx="4953000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160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">
            <a:extLst>
              <a:ext uri="{FF2B5EF4-FFF2-40B4-BE49-F238E27FC236}">
                <a16:creationId xmlns:a16="http://schemas.microsoft.com/office/drawing/2014/main" id="{E34E72B1-33DF-4D09-BFF0-FA497B0C35F6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2. Marco teórico</a:t>
            </a:r>
          </a:p>
        </p:txBody>
      </p:sp>
      <p:pic>
        <p:nvPicPr>
          <p:cNvPr id="2" name="Object 3" descr="preencoded.png">
            <a:extLst>
              <a:ext uri="{FF2B5EF4-FFF2-40B4-BE49-F238E27FC236}">
                <a16:creationId xmlns:a16="http://schemas.microsoft.com/office/drawing/2014/main" id="{26F35F25-896C-D902-88FA-450D4B13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28" y="2725616"/>
            <a:ext cx="432934" cy="556629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5E44BE89-F04E-F245-4CCB-BE7C96BD099C}"/>
              </a:ext>
            </a:extLst>
          </p:cNvPr>
          <p:cNvSpPr/>
          <p:nvPr/>
        </p:nvSpPr>
        <p:spPr>
          <a:xfrm>
            <a:off x="1672068" y="2766437"/>
            <a:ext cx="4931214" cy="561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s-ES" sz="1400" b="1" kern="0" spc="126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Comprender y generar textos de apariencia humana</a:t>
            </a:r>
            <a:endParaRPr lang="en-US" sz="2000" dirty="0">
              <a:latin typeface="Libre Baskerville" panose="02000000000000000000" pitchFamily="2" charset="0"/>
            </a:endParaRPr>
          </a:p>
        </p:txBody>
      </p:sp>
      <p:pic>
        <p:nvPicPr>
          <p:cNvPr id="5" name="Object 6" descr="preencoded.png">
            <a:extLst>
              <a:ext uri="{FF2B5EF4-FFF2-40B4-BE49-F238E27FC236}">
                <a16:creationId xmlns:a16="http://schemas.microsoft.com/office/drawing/2014/main" id="{7D10B1C7-6D1A-4B81-8385-68D0B4C91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96" y="4741907"/>
            <a:ext cx="568998" cy="568998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4CCA6206-A498-EDF8-1BA9-2A62F1B464CB}"/>
              </a:ext>
            </a:extLst>
          </p:cNvPr>
          <p:cNvSpPr/>
          <p:nvPr/>
        </p:nvSpPr>
        <p:spPr>
          <a:xfrm>
            <a:off x="1626041" y="4828947"/>
            <a:ext cx="4931214" cy="561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s-ES" sz="1400" b="1" kern="0" spc="126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Extraer información de las historias clínicas electrónicas y los datos de los pacientes</a:t>
            </a:r>
            <a:endParaRPr lang="en-US" sz="2000" dirty="0">
              <a:latin typeface="Libre Baskerville" panose="02000000000000000000" pitchFamily="2" charset="0"/>
            </a:endParaRPr>
          </a:p>
        </p:txBody>
      </p:sp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C1E843F0-23D3-6FCA-4397-B9FE00E15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7989" y="2768051"/>
            <a:ext cx="494781" cy="519520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DCFA656E-3E35-7E3F-3EDF-96E23545743C}"/>
              </a:ext>
            </a:extLst>
          </p:cNvPr>
          <p:cNvSpPr/>
          <p:nvPr/>
        </p:nvSpPr>
        <p:spPr>
          <a:xfrm>
            <a:off x="7881272" y="2804537"/>
            <a:ext cx="4931214" cy="561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s-ES" sz="1400" b="1" kern="0" spc="126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Evaluación comparativa del rendimiento de los LLM en tareas médicas</a:t>
            </a:r>
            <a:endParaRPr lang="en-US" sz="2000" dirty="0">
              <a:latin typeface="Libre Baskerville" panose="02000000000000000000" pitchFamily="2" charset="0"/>
            </a:endParaRPr>
          </a:p>
        </p:txBody>
      </p:sp>
      <p:pic>
        <p:nvPicPr>
          <p:cNvPr id="11" name="Object 12" descr="preencoded.png">
            <a:extLst>
              <a:ext uri="{FF2B5EF4-FFF2-40B4-BE49-F238E27FC236}">
                <a16:creationId xmlns:a16="http://schemas.microsoft.com/office/drawing/2014/main" id="{3B7C8BA8-647C-9D4A-929C-949055A0F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3772" y="4673498"/>
            <a:ext cx="568998" cy="568998"/>
          </a:xfrm>
          <a:prstGeom prst="rect">
            <a:avLst/>
          </a:prstGeom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20E5EDC9-6322-D79C-5366-FE06AD57972F}"/>
              </a:ext>
            </a:extLst>
          </p:cNvPr>
          <p:cNvSpPr/>
          <p:nvPr/>
        </p:nvSpPr>
        <p:spPr>
          <a:xfrm>
            <a:off x="7881272" y="4851807"/>
            <a:ext cx="5052368" cy="2123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s-ES" sz="1400" b="1" kern="0" spc="126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LLM especializado en medicina: Med-PaLM 2</a:t>
            </a:r>
            <a:endParaRPr lang="en-US" sz="2000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46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3213F17E-CD62-A404-AE13-80836CF15CF3}"/>
              </a:ext>
            </a:extLst>
          </p:cNvPr>
          <p:cNvSpPr/>
          <p:nvPr/>
        </p:nvSpPr>
        <p:spPr>
          <a:xfrm>
            <a:off x="0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E458E7-DC8B-4DC5-F26C-203EC80AC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10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2. Marco teórico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571DF21E-FE0D-E27E-6D3E-749F40106DA7}"/>
              </a:ext>
            </a:extLst>
          </p:cNvPr>
          <p:cNvSpPr/>
          <p:nvPr/>
        </p:nvSpPr>
        <p:spPr>
          <a:xfrm>
            <a:off x="1107502" y="1855006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826CD018-027A-231F-0F18-8907E6EB3D17}"/>
              </a:ext>
            </a:extLst>
          </p:cNvPr>
          <p:cNvSpPr/>
          <p:nvPr/>
        </p:nvSpPr>
        <p:spPr>
          <a:xfrm>
            <a:off x="1188443" y="2789920"/>
            <a:ext cx="3456711" cy="214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Precisión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de la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información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A21B822-A1E9-E460-9FFD-F0B4AC274575}"/>
              </a:ext>
            </a:extLst>
          </p:cNvPr>
          <p:cNvSpPr/>
          <p:nvPr/>
        </p:nvSpPr>
        <p:spPr>
          <a:xfrm>
            <a:off x="5194135" y="1855006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1EB5031B-8D72-5243-0ACD-49EE9F4CD3AC}"/>
              </a:ext>
            </a:extLst>
          </p:cNvPr>
          <p:cNvSpPr/>
          <p:nvPr/>
        </p:nvSpPr>
        <p:spPr>
          <a:xfrm>
            <a:off x="5275077" y="2789920"/>
            <a:ext cx="3456711" cy="214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Lenguaje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médico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complejo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2A2BECB4-0B45-1914-82AD-8CE17C566F77}"/>
              </a:ext>
            </a:extLst>
          </p:cNvPr>
          <p:cNvSpPr/>
          <p:nvPr/>
        </p:nvSpPr>
        <p:spPr>
          <a:xfrm>
            <a:off x="9280769" y="1855006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23" name="Object 10">
            <a:extLst>
              <a:ext uri="{FF2B5EF4-FFF2-40B4-BE49-F238E27FC236}">
                <a16:creationId xmlns:a16="http://schemas.microsoft.com/office/drawing/2014/main" id="{03CFBA26-33CE-11FC-3A3F-2EE7DBE2DF4D}"/>
              </a:ext>
            </a:extLst>
          </p:cNvPr>
          <p:cNvSpPr/>
          <p:nvPr/>
        </p:nvSpPr>
        <p:spPr>
          <a:xfrm>
            <a:off x="9380761" y="2796585"/>
            <a:ext cx="3456711" cy="4285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Colaboración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con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Profesionales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de la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Salud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0DC30E4C-9510-3EDB-1470-A70F99AE9196}"/>
              </a:ext>
            </a:extLst>
          </p:cNvPr>
          <p:cNvSpPr/>
          <p:nvPr/>
        </p:nvSpPr>
        <p:spPr>
          <a:xfrm>
            <a:off x="1107502" y="4349932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7B1DDD4A-6356-507F-6964-03BAC5FB9A33}"/>
              </a:ext>
            </a:extLst>
          </p:cNvPr>
          <p:cNvSpPr/>
          <p:nvPr/>
        </p:nvSpPr>
        <p:spPr>
          <a:xfrm>
            <a:off x="1188443" y="5208943"/>
            <a:ext cx="3456711" cy="4285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Monitoreo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continuo y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mejoras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70191054-0592-0255-4DB2-28B934F0F3EB}"/>
              </a:ext>
            </a:extLst>
          </p:cNvPr>
          <p:cNvSpPr/>
          <p:nvPr/>
        </p:nvSpPr>
        <p:spPr>
          <a:xfrm>
            <a:off x="5194135" y="4349932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29" name="Object 16">
            <a:extLst>
              <a:ext uri="{FF2B5EF4-FFF2-40B4-BE49-F238E27FC236}">
                <a16:creationId xmlns:a16="http://schemas.microsoft.com/office/drawing/2014/main" id="{98612CE1-9AC0-1DA5-6715-E5B529548C57}"/>
              </a:ext>
            </a:extLst>
          </p:cNvPr>
          <p:cNvSpPr/>
          <p:nvPr/>
        </p:nvSpPr>
        <p:spPr>
          <a:xfrm>
            <a:off x="5275076" y="5208943"/>
            <a:ext cx="3456711" cy="214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s-E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Aceptación y confianza de los usuarios</a:t>
            </a:r>
            <a:endParaRPr lang="en-US" dirty="0">
              <a:latin typeface="Libre Baskerville" panose="02000000000000000000" pitchFamily="2" charset="0"/>
            </a:endParaRPr>
          </a:p>
        </p:txBody>
      </p:sp>
      <p:sp>
        <p:nvSpPr>
          <p:cNvPr id="31" name="Object 18">
            <a:extLst>
              <a:ext uri="{FF2B5EF4-FFF2-40B4-BE49-F238E27FC236}">
                <a16:creationId xmlns:a16="http://schemas.microsoft.com/office/drawing/2014/main" id="{BE30609A-D06F-A6D9-9183-9C283493F448}"/>
              </a:ext>
            </a:extLst>
          </p:cNvPr>
          <p:cNvSpPr/>
          <p:nvPr/>
        </p:nvSpPr>
        <p:spPr>
          <a:xfrm>
            <a:off x="9280769" y="4349932"/>
            <a:ext cx="3618595" cy="2304474"/>
          </a:xfrm>
          <a:prstGeom prst="rect">
            <a:avLst/>
          </a:prstGeom>
          <a:solidFill>
            <a:srgbClr val="F7EDD4">
              <a:alpha val="30000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s-ES">
              <a:latin typeface="Libre Baskerville" panose="02000000000000000000" pitchFamily="2" charset="0"/>
            </a:endParaRPr>
          </a:p>
        </p:txBody>
      </p:sp>
      <p:sp>
        <p:nvSpPr>
          <p:cNvPr id="32" name="Object 19">
            <a:extLst>
              <a:ext uri="{FF2B5EF4-FFF2-40B4-BE49-F238E27FC236}">
                <a16:creationId xmlns:a16="http://schemas.microsoft.com/office/drawing/2014/main" id="{BFB41027-7792-1ED7-15A8-C0F108BB4828}"/>
              </a:ext>
            </a:extLst>
          </p:cNvPr>
          <p:cNvSpPr/>
          <p:nvPr/>
        </p:nvSpPr>
        <p:spPr>
          <a:xfrm>
            <a:off x="9361711" y="5208943"/>
            <a:ext cx="3456711" cy="4285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8"/>
              </a:lnSpc>
              <a:buNone/>
            </a:pP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Personalización</a:t>
            </a:r>
            <a:r>
              <a:rPr lang="en-US" sz="1250" b="1" kern="0" spc="125" dirty="0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 y </a:t>
            </a:r>
            <a:r>
              <a:rPr lang="en-US" sz="1250" b="1" kern="0" spc="125" dirty="0" err="1">
                <a:latin typeface="Libre Baskerville" panose="02000000000000000000" pitchFamily="2" charset="0"/>
                <a:ea typeface="Roboto" pitchFamily="34" charset="-122"/>
                <a:cs typeface="Roboto" pitchFamily="34" charset="-120"/>
              </a:rPr>
              <a:t>Relevancia</a:t>
            </a:r>
            <a:endParaRPr lang="en-US" dirty="0">
              <a:latin typeface="Libre Baskervil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6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905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3504778" y="2196786"/>
            <a:ext cx="70112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Arquitectura del Sistema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504593" y="46862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main.py</a:t>
            </a:r>
            <a:endParaRPr lang="en-US" sz="2187" b="1" dirty="0"/>
          </a:p>
        </p:txBody>
      </p:sp>
      <p:sp>
        <p:nvSpPr>
          <p:cNvPr id="7" name="Text 4"/>
          <p:cNvSpPr/>
          <p:nvPr/>
        </p:nvSpPr>
        <p:spPr>
          <a:xfrm>
            <a:off x="5743932" y="46872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custom_agent.py</a:t>
            </a:r>
            <a:endParaRPr lang="en-US" sz="2187" b="1" dirty="0"/>
          </a:p>
        </p:txBody>
      </p:sp>
      <p:sp>
        <p:nvSpPr>
          <p:cNvPr id="9" name="Text 6"/>
          <p:cNvSpPr/>
          <p:nvPr/>
        </p:nvSpPr>
        <p:spPr>
          <a:xfrm>
            <a:off x="11480959" y="468726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app.py</a:t>
            </a:r>
            <a:endParaRPr lang="en-US" sz="2187" b="1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B852C2CE-E138-1F6E-B6F1-6E18BFFB5C54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617DDA-A1BA-D7B4-8D6A-DA38F81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85705D7-B3CA-8BBF-35F8-B3C8853DDCB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286000" y="2891159"/>
            <a:ext cx="4724395" cy="1794067"/>
          </a:xfrm>
          <a:prstGeom prst="straightConnector1">
            <a:avLst/>
          </a:prstGeom>
          <a:ln>
            <a:solidFill>
              <a:srgbClr val="5C4E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E0DDC7C-16B2-A32A-4F68-7D22AB909C6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010395" y="2891159"/>
            <a:ext cx="0" cy="1795087"/>
          </a:xfrm>
          <a:prstGeom prst="straightConnector1">
            <a:avLst/>
          </a:prstGeom>
          <a:ln>
            <a:solidFill>
              <a:srgbClr val="5C4E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7A574EE-AFD7-11F4-3BD6-E945514B935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010395" y="2891159"/>
            <a:ext cx="4942119" cy="1796107"/>
          </a:xfrm>
          <a:prstGeom prst="straightConnector1">
            <a:avLst/>
          </a:prstGeom>
          <a:ln>
            <a:solidFill>
              <a:srgbClr val="5C4E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4526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2792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Configuración Inicial y Librerías (main.py)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4235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3"/>
          <p:cNvSpPr/>
          <p:nvPr/>
        </p:nvSpPr>
        <p:spPr>
          <a:xfrm>
            <a:off x="4666417" y="3465195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499842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Importación de librerías esenciales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432744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importan las librerías necesarias para el funcionamiento del sistema.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4235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7"/>
          <p:cNvSpPr/>
          <p:nvPr/>
        </p:nvSpPr>
        <p:spPr>
          <a:xfrm>
            <a:off x="9402366" y="346519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499842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Configuración de variables de entorno y caché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4737080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establecen las variables de entorno y se configura el uso de caché para mejorar la eficiencia.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7894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5" name="Text 11"/>
          <p:cNvSpPr/>
          <p:nvPr/>
        </p:nvSpPr>
        <p:spPr>
          <a:xfrm>
            <a:off x="4638080" y="5831086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865733"/>
            <a:ext cx="349543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Inicialización de FastAPI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34615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inicializa FastAPI para crear la API del servicio.</a:t>
            </a:r>
            <a:endParaRPr lang="en-US" sz="1750" dirty="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E529B904-20A1-091A-7A0B-BAE269786F13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237A80-D3A9-06C1-59AC-FFCA474D1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1"/>
          <p:cNvSpPr/>
          <p:nvPr/>
        </p:nvSpPr>
        <p:spPr>
          <a:xfrm>
            <a:off x="1197429" y="2125237"/>
            <a:ext cx="1247502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Configuración del Modelo y Embeddings (main.py)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04693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824532"/>
            <a:ext cx="29512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Carga de la clave API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304949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carga la clave API necesaria para el modelo de lenguaje ChatGroq.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404693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824532"/>
            <a:ext cx="39810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Preparación de embeddings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7481768" y="5304949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 construye un índice vectorial usando FAISS para los embeddings del modelo.</a:t>
            </a:r>
            <a:endParaRPr lang="en-US" sz="1750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F39DD579-F757-5F40-2F38-6F6732B841CD}"/>
              </a:ext>
            </a:extLst>
          </p:cNvPr>
          <p:cNvSpPr/>
          <p:nvPr/>
        </p:nvSpPr>
        <p:spPr>
          <a:xfrm>
            <a:off x="-1" y="0"/>
            <a:ext cx="14630400" cy="805543"/>
          </a:xfrm>
          <a:prstGeom prst="roundRect">
            <a:avLst>
              <a:gd name="adj" fmla="val 3680"/>
            </a:avLst>
          </a:prstGeom>
          <a:solidFill>
            <a:schemeClr val="accent2">
              <a:lumMod val="20000"/>
              <a:lumOff val="8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01BBF7E-D601-44C4-F08A-FE662FEF8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9" y="143878"/>
            <a:ext cx="7840476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altLang="es-ES" sz="3600" dirty="0">
                <a:solidFill>
                  <a:srgbClr val="5C4E3D"/>
                </a:solidFill>
                <a:latin typeface="Libre Baskerville" pitchFamily="34" charset="0"/>
              </a:rPr>
              <a:t>3. Metodología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2293</Words>
  <Application>Microsoft Office PowerPoint</Application>
  <PresentationFormat>Personalizado</PresentationFormat>
  <Paragraphs>237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Aptos</vt:lpstr>
      <vt:lpstr>Arial</vt:lpstr>
      <vt:lpstr>Calibri</vt:lpstr>
      <vt:lpstr>Consolas</vt:lpstr>
      <vt:lpstr>DM Sans</vt:lpstr>
      <vt:lpstr>Libre Baskerville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Fernández Martín</cp:lastModifiedBy>
  <cp:revision>51</cp:revision>
  <dcterms:created xsi:type="dcterms:W3CDTF">2024-05-27T11:03:31Z</dcterms:created>
  <dcterms:modified xsi:type="dcterms:W3CDTF">2024-10-16T17:07:46Z</dcterms:modified>
</cp:coreProperties>
</file>